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  <p:sldId id="25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69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64" y="184"/>
      </p:cViewPr>
      <p:guideLst>
        <p:guide orient="horz" pos="411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22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90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41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54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07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864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60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37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57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73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70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43ECD-B614-4FCB-BBCE-8BE0BBCEBF26}" type="datetimeFigureOut">
              <a:rPr lang="de-DE" smtClean="0"/>
              <a:t>22.07.21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FA44-C9CC-45A0-AEA3-D41D5FBC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64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nhaltsplatzhalter 3">
            <a:extLst>
              <a:ext uri="{FF2B5EF4-FFF2-40B4-BE49-F238E27FC236}">
                <a16:creationId xmlns:a16="http://schemas.microsoft.com/office/drawing/2014/main" id="{DDE6F3D7-6F9E-4A38-8F56-3E0F5CC6E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737" y="3429000"/>
            <a:ext cx="4372945" cy="3242945"/>
          </a:xfrm>
          <a:prstGeom prst="rect">
            <a:avLst/>
          </a:prstGeom>
        </p:spPr>
      </p:pic>
      <p:sp>
        <p:nvSpPr>
          <p:cNvPr id="64" name="Text Box 62">
            <a:extLst>
              <a:ext uri="{FF2B5EF4-FFF2-40B4-BE49-F238E27FC236}">
                <a16:creationId xmlns:a16="http://schemas.microsoft.com/office/drawing/2014/main" id="{018429A2-78DF-4AF1-9D29-E8ECADD6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737" y="0"/>
            <a:ext cx="9163050" cy="539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600" dirty="0">
                <a:solidFill>
                  <a:srgbClr val="E8832F"/>
                </a:solidFill>
                <a:latin typeface="Arial Black" panose="020B0A04020102020204" pitchFamily="34" charset="0"/>
              </a:rPr>
              <a:t>E2D</a:t>
            </a:r>
            <a:r>
              <a:rPr lang="de-DE" altLang="de-DE" sz="1600" dirty="0">
                <a:solidFill>
                  <a:srgbClr val="808080"/>
                </a:solidFill>
                <a:latin typeface="Arial Black" panose="020B0A04020102020204" pitchFamily="34" charset="0"/>
              </a:rPr>
              <a:t>MASTER</a:t>
            </a:r>
            <a:r>
              <a:rPr lang="de-DE" altLang="de-DE" sz="1600" dirty="0">
                <a:solidFill>
                  <a:srgbClr val="C0C0C0"/>
                </a:solidFill>
                <a:latin typeface="Arial Black" panose="020B0A04020102020204" pitchFamily="34" charset="0"/>
              </a:rPr>
              <a:t>MODULÜBERSICHT</a:t>
            </a:r>
            <a:endParaRPr lang="de-DE" altLang="de-DE" sz="16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62E647E-25D9-4B8C-85BF-3AAC79DDB5C0}"/>
              </a:ext>
            </a:extLst>
          </p:cNvPr>
          <p:cNvSpPr txBox="1"/>
          <p:nvPr/>
        </p:nvSpPr>
        <p:spPr>
          <a:xfrm>
            <a:off x="1534161" y="416561"/>
            <a:ext cx="8971279" cy="2827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200" dirty="0">
                <a:latin typeface="Century Gothic" panose="020B0502020202020204" pitchFamily="34" charset="0"/>
              </a:rPr>
              <a:t>Liebe Studierende,</a:t>
            </a:r>
          </a:p>
          <a:p>
            <a:pPr>
              <a:lnSpc>
                <a:spcPct val="150000"/>
              </a:lnSpc>
            </a:pPr>
            <a:r>
              <a:rPr lang="de-DE" sz="1200" dirty="0">
                <a:latin typeface="Century Gothic" panose="020B0502020202020204" pitchFamily="34" charset="0"/>
              </a:rPr>
              <a:t>Damit Sie sich Ihren Stundeplan im Master Energie Effizienz Design individuell zusammenstellen können und dabei </a:t>
            </a:r>
            <a:r>
              <a:rPr lang="de-DE" sz="1200">
                <a:latin typeface="Century Gothic" panose="020B0502020202020204" pitchFamily="34" charset="0"/>
              </a:rPr>
              <a:t>einen Überblick über </a:t>
            </a:r>
            <a:r>
              <a:rPr lang="de-DE" sz="1200" dirty="0">
                <a:latin typeface="Century Gothic" panose="020B0502020202020204" pitchFamily="34" charset="0"/>
              </a:rPr>
              <a:t>Creditpoints, SWS und Ihre Studiendauer behalten, können Sie in diesen </a:t>
            </a:r>
            <a:r>
              <a:rPr lang="de-DE" sz="1200" dirty="0" err="1">
                <a:latin typeface="Century Gothic" panose="020B0502020202020204" pitchFamily="34" charset="0"/>
              </a:rPr>
              <a:t>ppt</a:t>
            </a:r>
            <a:r>
              <a:rPr lang="de-DE" sz="1200" dirty="0">
                <a:latin typeface="Century Gothic" panose="020B0502020202020204" pitchFamily="34" charset="0"/>
              </a:rPr>
              <a:t> Dateien die Module selbst platzieren.</a:t>
            </a:r>
          </a:p>
          <a:p>
            <a:pPr>
              <a:lnSpc>
                <a:spcPct val="150000"/>
              </a:lnSpc>
            </a:pPr>
            <a:r>
              <a:rPr lang="de-DE" sz="1200" dirty="0">
                <a:latin typeface="Century Gothic" panose="020B0502020202020204" pitchFamily="34" charset="0"/>
              </a:rPr>
              <a:t>Einmal ist es beispielhaft für den </a:t>
            </a:r>
            <a:r>
              <a:rPr lang="de-DE" sz="1200" b="1" dirty="0">
                <a:latin typeface="Century Gothic" panose="020B0502020202020204" pitchFamily="34" charset="0"/>
              </a:rPr>
              <a:t>Einstieg im Wintersemester </a:t>
            </a:r>
            <a:r>
              <a:rPr lang="de-DE" sz="1200" dirty="0">
                <a:latin typeface="Century Gothic" panose="020B0502020202020204" pitchFamily="34" charset="0"/>
              </a:rPr>
              <a:t>und einmal für den </a:t>
            </a:r>
            <a:r>
              <a:rPr lang="de-DE" sz="1200" b="1" dirty="0">
                <a:latin typeface="Century Gothic" panose="020B0502020202020204" pitchFamily="34" charset="0"/>
              </a:rPr>
              <a:t>Einstieg im Sommersemester </a:t>
            </a:r>
            <a:r>
              <a:rPr lang="de-DE" sz="1200" dirty="0">
                <a:latin typeface="Century Gothic" panose="020B0502020202020204" pitchFamily="34" charset="0"/>
              </a:rPr>
              <a:t>zusammengestellt mit jeweils 4 Semestern Studienzeit. </a:t>
            </a:r>
          </a:p>
          <a:p>
            <a:pPr>
              <a:lnSpc>
                <a:spcPct val="150000"/>
              </a:lnSpc>
            </a:pPr>
            <a:r>
              <a:rPr lang="de-DE" sz="1200" dirty="0">
                <a:latin typeface="Century Gothic" panose="020B0502020202020204" pitchFamily="34" charset="0"/>
              </a:rPr>
              <a:t>Sie können es natürlich auch anders zusammenstellen und Ihr Studium in 3 Semestern, 4 Semestern oder in 5 Semestern konfigurieren. Wichtig ist, dass Sie beachten, welche Module im Sommersemester und welche im Wintersemester angeboten werden.</a:t>
            </a:r>
          </a:p>
          <a:p>
            <a:pPr>
              <a:lnSpc>
                <a:spcPct val="150000"/>
              </a:lnSpc>
            </a:pPr>
            <a:r>
              <a:rPr lang="de-DE" sz="1200" dirty="0">
                <a:latin typeface="Century Gothic" panose="020B0502020202020204" pitchFamily="34" charset="0"/>
              </a:rPr>
              <a:t>Die Module sind als Kästchen einfach verschiebbar, die CP müssen Sie dann jeweils addieren</a:t>
            </a: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F95F73D0-E080-4407-9463-BDAEC735EAF7}"/>
              </a:ext>
            </a:extLst>
          </p:cNvPr>
          <p:cNvSpPr/>
          <p:nvPr/>
        </p:nvSpPr>
        <p:spPr>
          <a:xfrm>
            <a:off x="1582737" y="3243810"/>
            <a:ext cx="8780463" cy="6266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88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285336E-C4E5-4A62-B9FD-42FBAEF1861A}"/>
              </a:ext>
            </a:extLst>
          </p:cNvPr>
          <p:cNvGrpSpPr>
            <a:grpSpLocks/>
          </p:cNvGrpSpPr>
          <p:nvPr/>
        </p:nvGrpSpPr>
        <p:grpSpPr bwMode="auto">
          <a:xfrm>
            <a:off x="3395361" y="2351770"/>
            <a:ext cx="1800000" cy="900113"/>
            <a:chOff x="105295700" y="108289475"/>
            <a:chExt cx="1789491" cy="9000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90D866BA-63BA-48D9-9363-08A83D3532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295700" y="108289475"/>
              <a:ext cx="1789491" cy="9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M4_NHZ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Systeme / Prozesse 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Nachhaltigkeitszertifizierung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Runkel (MV) 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EBD8176D-7DF0-43F6-A5AB-9F94248B1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73906" y="108304713"/>
              <a:ext cx="398936" cy="21225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79396352-B52E-47EE-9C8F-9A7EF53A0C2D}"/>
              </a:ext>
            </a:extLst>
          </p:cNvPr>
          <p:cNvGrpSpPr>
            <a:grpSpLocks/>
          </p:cNvGrpSpPr>
          <p:nvPr/>
        </p:nvGrpSpPr>
        <p:grpSpPr bwMode="auto">
          <a:xfrm>
            <a:off x="3396851" y="3249723"/>
            <a:ext cx="1800000" cy="900113"/>
            <a:chOff x="105295700" y="109189475"/>
            <a:chExt cx="1800000" cy="900000"/>
          </a:xfrm>
        </p:grpSpPr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52A65B3D-55E2-41D8-AE3C-95243FE79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295700" y="109189475"/>
              <a:ext cx="1800000" cy="90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M5_IEQ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Thermische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Raumklimatik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 Behaglichkeitsbewertung, Lüftung, Akustik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Jacob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76601F83-5858-42F2-B257-FAD2F34067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735700" y="109189475"/>
              <a:ext cx="360000" cy="196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8">
            <a:extLst>
              <a:ext uri="{FF2B5EF4-FFF2-40B4-BE49-F238E27FC236}">
                <a16:creationId xmlns:a16="http://schemas.microsoft.com/office/drawing/2014/main" id="{745AE4AB-1A62-4DD4-97AE-584BE622B881}"/>
              </a:ext>
            </a:extLst>
          </p:cNvPr>
          <p:cNvGrpSpPr>
            <a:grpSpLocks/>
          </p:cNvGrpSpPr>
          <p:nvPr/>
        </p:nvGrpSpPr>
        <p:grpSpPr bwMode="auto">
          <a:xfrm>
            <a:off x="6990162" y="1282654"/>
            <a:ext cx="1800000" cy="1079500"/>
            <a:chOff x="105310844" y="110089475"/>
            <a:chExt cx="1800000" cy="1080000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AC135194-31ED-424E-BFC1-05CCCCA39B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10844" y="110089475"/>
              <a:ext cx="1800000" cy="108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M8_OEKON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Unternehmensführung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Krön (MV)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931E2136-357B-4F1B-9135-F405E0CCB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735700" y="110089475"/>
              <a:ext cx="360000" cy="36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4      6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7F507212-FC35-470F-A67D-3F2003570752}"/>
              </a:ext>
            </a:extLst>
          </p:cNvPr>
          <p:cNvGrpSpPr>
            <a:grpSpLocks/>
          </p:cNvGrpSpPr>
          <p:nvPr/>
        </p:nvGrpSpPr>
        <p:grpSpPr bwMode="auto">
          <a:xfrm>
            <a:off x="5197105" y="2156944"/>
            <a:ext cx="1800000" cy="1102105"/>
            <a:chOff x="105295700" y="111169475"/>
            <a:chExt cx="1800000" cy="1101001"/>
          </a:xfrm>
        </p:grpSpPr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118E44B0-9D4F-4E20-A64F-9BF5705DF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295700" y="111190476"/>
              <a:ext cx="1800000" cy="108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M9_MEE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Integrales Entwerfen hoher Komplexität (Stadt/Gebäude)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Klimadesign und bauphysikalische Nachweisführung (Simulation) 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Dr: Bauriedel (MV) + E2D-Team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90057076-2775-40A9-B14A-951CD60FF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735700" y="111169475"/>
              <a:ext cx="360000" cy="200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6      6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grpSp>
        <p:nvGrpSpPr>
          <p:cNvPr id="16" name="Group 14">
            <a:extLst>
              <a:ext uri="{FF2B5EF4-FFF2-40B4-BE49-F238E27FC236}">
                <a16:creationId xmlns:a16="http://schemas.microsoft.com/office/drawing/2014/main" id="{CF17C12B-876D-450F-BF68-AD20BF60AE71}"/>
              </a:ext>
            </a:extLst>
          </p:cNvPr>
          <p:cNvGrpSpPr>
            <a:grpSpLocks/>
          </p:cNvGrpSpPr>
          <p:nvPr/>
        </p:nvGrpSpPr>
        <p:grpSpPr bwMode="auto">
          <a:xfrm>
            <a:off x="1596673" y="3062316"/>
            <a:ext cx="1800000" cy="900113"/>
            <a:chOff x="107023578" y="109126826"/>
            <a:chExt cx="1793684" cy="90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CFA64960-6812-4182-9EFC-71665272B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023578" y="109126826"/>
              <a:ext cx="1793684" cy="9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M6_GES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Anlagenmonitoring, statistische Auswertungen, Einsatzoptimierung regenerative Energien 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Nowak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3EDBEFDB-C5DB-42EC-8DC0-815809E0FC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450290" y="109146808"/>
              <a:ext cx="360000" cy="1962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57037ADA-E8C1-48F2-B30A-97308ADA2DA2}"/>
              </a:ext>
            </a:extLst>
          </p:cNvPr>
          <p:cNvGrpSpPr>
            <a:grpSpLocks/>
          </p:cNvGrpSpPr>
          <p:nvPr/>
        </p:nvGrpSpPr>
        <p:grpSpPr bwMode="auto">
          <a:xfrm>
            <a:off x="1599852" y="3962669"/>
            <a:ext cx="1800000" cy="1079500"/>
            <a:chOff x="107131863" y="110314562"/>
            <a:chExt cx="1798328" cy="108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4E9756D3-9C2E-4E09-B169-F23CD2D04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31863" y="110314562"/>
              <a:ext cx="1798328" cy="108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M11_PROJ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Methodik des wissenschaftlichen Arbeitens, Schwerpunktbildung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T. Schmidt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172F26D2-BB1D-4825-AA0A-DD3A8AA0C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545522" y="110568104"/>
              <a:ext cx="360000" cy="24021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4      6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5" name="Group 23">
            <a:extLst>
              <a:ext uri="{FF2B5EF4-FFF2-40B4-BE49-F238E27FC236}">
                <a16:creationId xmlns:a16="http://schemas.microsoft.com/office/drawing/2014/main" id="{2E974321-2684-4DEC-AA5E-E34BB1EAEBF2}"/>
              </a:ext>
            </a:extLst>
          </p:cNvPr>
          <p:cNvGrpSpPr>
            <a:grpSpLocks/>
          </p:cNvGrpSpPr>
          <p:nvPr/>
        </p:nvGrpSpPr>
        <p:grpSpPr bwMode="auto">
          <a:xfrm>
            <a:off x="1598488" y="5039459"/>
            <a:ext cx="1800000" cy="539750"/>
            <a:chOff x="108895700" y="109369475"/>
            <a:chExt cx="1800000" cy="54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DC2FD69D-9553-4F05-84CC-A71F3C971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9369475"/>
              <a:ext cx="1800000" cy="54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M14_FWP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sz="800" dirty="0">
                <a:latin typeface="Arial" panose="020B0604020202020204" pitchFamily="34" charset="0"/>
              </a:endParaRPr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55B5BCB1-DAEA-4FC2-8551-5A51F893E5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35700" y="109384722"/>
              <a:ext cx="360000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2      3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8" name="Group 26">
            <a:extLst>
              <a:ext uri="{FF2B5EF4-FFF2-40B4-BE49-F238E27FC236}">
                <a16:creationId xmlns:a16="http://schemas.microsoft.com/office/drawing/2014/main" id="{4A0E792D-6A03-4333-A853-75093D6FE304}"/>
              </a:ext>
            </a:extLst>
          </p:cNvPr>
          <p:cNvGrpSpPr>
            <a:grpSpLocks/>
          </p:cNvGrpSpPr>
          <p:nvPr/>
        </p:nvGrpSpPr>
        <p:grpSpPr bwMode="auto">
          <a:xfrm>
            <a:off x="3395378" y="4142612"/>
            <a:ext cx="1800000" cy="1081089"/>
            <a:chOff x="108895702" y="109909475"/>
            <a:chExt cx="1800000" cy="1080002"/>
          </a:xfrm>
        </p:grpSpPr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2B59C955-5195-488F-8C03-71D2307066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2" y="109909477"/>
              <a:ext cx="1800000" cy="108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M10_KM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Konstruieren komplexer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Gebäudesyst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.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Klimadesign und bauphysikalische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Nachweisführung (Simulation) 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Bauer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30" name="Text Box 28">
              <a:extLst>
                <a:ext uri="{FF2B5EF4-FFF2-40B4-BE49-F238E27FC236}">
                  <a16:creationId xmlns:a16="http://schemas.microsoft.com/office/drawing/2014/main" id="{591D9D29-30CC-46F2-A10C-C4378A0AB1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35700" y="109909475"/>
              <a:ext cx="360000" cy="1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6      6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2C604A17-896D-4C85-9B80-B62502ECBA1B}"/>
              </a:ext>
            </a:extLst>
          </p:cNvPr>
          <p:cNvGrpSpPr>
            <a:grpSpLocks/>
          </p:cNvGrpSpPr>
          <p:nvPr/>
        </p:nvGrpSpPr>
        <p:grpSpPr bwMode="auto">
          <a:xfrm>
            <a:off x="5197105" y="1277904"/>
            <a:ext cx="1800000" cy="900112"/>
            <a:chOff x="110695699" y="109189475"/>
            <a:chExt cx="1833719" cy="90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2" name="Text Box 30">
              <a:extLst>
                <a:ext uri="{FF2B5EF4-FFF2-40B4-BE49-F238E27FC236}">
                  <a16:creationId xmlns:a16="http://schemas.microsoft.com/office/drawing/2014/main" id="{058E531A-DA4E-47AD-B97E-AA3B91D53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695699" y="109189475"/>
              <a:ext cx="1833719" cy="9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M7_UFP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Energienutzungsplan mit GIS,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Klimaneutralität, Infrastrukturplanung und Mobilität, Lastgangsimulation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dirty="0">
                <a:latin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33" name="Text Box 31">
              <a:extLst>
                <a:ext uri="{FF2B5EF4-FFF2-40B4-BE49-F238E27FC236}">
                  <a16:creationId xmlns:a16="http://schemas.microsoft.com/office/drawing/2014/main" id="{5DFDC9CB-B556-42A2-9EA2-EE3244245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135700" y="109204713"/>
              <a:ext cx="360000" cy="1962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7" name="Group 35">
            <a:extLst>
              <a:ext uri="{FF2B5EF4-FFF2-40B4-BE49-F238E27FC236}">
                <a16:creationId xmlns:a16="http://schemas.microsoft.com/office/drawing/2014/main" id="{D9F1898C-C3AD-45E0-AD4C-E9D927DA7E52}"/>
              </a:ext>
            </a:extLst>
          </p:cNvPr>
          <p:cNvGrpSpPr>
            <a:grpSpLocks/>
          </p:cNvGrpSpPr>
          <p:nvPr/>
        </p:nvGrpSpPr>
        <p:grpSpPr bwMode="auto">
          <a:xfrm>
            <a:off x="5195783" y="3253203"/>
            <a:ext cx="1800000" cy="1079500"/>
            <a:chOff x="110695700" y="110089475"/>
            <a:chExt cx="1800000" cy="108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8" name="Text Box 36">
              <a:extLst>
                <a:ext uri="{FF2B5EF4-FFF2-40B4-BE49-F238E27FC236}">
                  <a16:creationId xmlns:a16="http://schemas.microsoft.com/office/drawing/2014/main" id="{F5C54257-34AB-4AFB-B48E-5BE74E949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695700" y="110089475"/>
              <a:ext cx="1800000" cy="108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>
                  <a:solidFill>
                    <a:srgbClr val="000000"/>
                  </a:solidFill>
                  <a:latin typeface="Calibri" panose="020F0502020204030204" pitchFamily="34" charset="0"/>
                </a:rPr>
                <a:t>M12_MS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Schwerpunktbildung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39" name="Text Box 37">
              <a:extLst>
                <a:ext uri="{FF2B5EF4-FFF2-40B4-BE49-F238E27FC236}">
                  <a16:creationId xmlns:a16="http://schemas.microsoft.com/office/drawing/2014/main" id="{7A53222B-C7D1-41F5-9B22-99D01F13E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135700" y="110104722"/>
              <a:ext cx="360000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4      6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0" name="Group 38">
            <a:extLst>
              <a:ext uri="{FF2B5EF4-FFF2-40B4-BE49-F238E27FC236}">
                <a16:creationId xmlns:a16="http://schemas.microsoft.com/office/drawing/2014/main" id="{29F74039-E5D1-49C6-B8E7-BD7B6F9DB1E1}"/>
              </a:ext>
            </a:extLst>
          </p:cNvPr>
          <p:cNvGrpSpPr>
            <a:grpSpLocks/>
          </p:cNvGrpSpPr>
          <p:nvPr/>
        </p:nvGrpSpPr>
        <p:grpSpPr bwMode="auto">
          <a:xfrm>
            <a:off x="1598423" y="2166046"/>
            <a:ext cx="1800000" cy="900112"/>
            <a:chOff x="107095700" y="108289475"/>
            <a:chExt cx="1800000" cy="900000"/>
          </a:xfrm>
        </p:grpSpPr>
        <p:sp>
          <p:nvSpPr>
            <p:cNvPr id="41" name="Text Box 39">
              <a:extLst>
                <a:ext uri="{FF2B5EF4-FFF2-40B4-BE49-F238E27FC236}">
                  <a16:creationId xmlns:a16="http://schemas.microsoft.com/office/drawing/2014/main" id="{7ECCA46D-7155-4321-98F0-BE6C56F1B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095700" y="108289475"/>
              <a:ext cx="1800000" cy="90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M2_CAX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BIM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advanced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parametric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design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advanced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 Algorithmen u. Datenstrukturen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Bauriedel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42" name="Text Box 40">
              <a:extLst>
                <a:ext uri="{FF2B5EF4-FFF2-40B4-BE49-F238E27FC236}">
                  <a16:creationId xmlns:a16="http://schemas.microsoft.com/office/drawing/2014/main" id="{A77F74EC-59D5-484B-8CE0-3227957B05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475185" y="108307867"/>
              <a:ext cx="398936" cy="212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Group 41">
            <a:extLst>
              <a:ext uri="{FF2B5EF4-FFF2-40B4-BE49-F238E27FC236}">
                <a16:creationId xmlns:a16="http://schemas.microsoft.com/office/drawing/2014/main" id="{CA5675CF-C988-40E3-980A-034FE21D04D8}"/>
              </a:ext>
            </a:extLst>
          </p:cNvPr>
          <p:cNvGrpSpPr>
            <a:grpSpLocks/>
          </p:cNvGrpSpPr>
          <p:nvPr/>
        </p:nvGrpSpPr>
        <p:grpSpPr bwMode="auto">
          <a:xfrm>
            <a:off x="3398745" y="1279525"/>
            <a:ext cx="1800000" cy="1079500"/>
            <a:chOff x="108895700" y="108289475"/>
            <a:chExt cx="1800000" cy="1080000"/>
          </a:xfrm>
        </p:grpSpPr>
        <p:sp>
          <p:nvSpPr>
            <p:cNvPr id="44" name="Text Box 42">
              <a:extLst>
                <a:ext uri="{FF2B5EF4-FFF2-40B4-BE49-F238E27FC236}">
                  <a16:creationId xmlns:a16="http://schemas.microsoft.com/office/drawing/2014/main" id="{44B5CB30-AD2D-415F-BEF1-5C890FF33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8289475"/>
              <a:ext cx="1800000" cy="108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M3_BPSIM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Simulation (Thermisch, Feuchte, solare Einstrahlung, Schall, Wind)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B43013"/>
                  </a:solidFill>
                  <a:latin typeface="Calibri" panose="020F0502020204030204" pitchFamily="34" charset="0"/>
                </a:rPr>
              </a:b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Jacob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45" name="Text Box 43">
              <a:extLst>
                <a:ext uri="{FF2B5EF4-FFF2-40B4-BE49-F238E27FC236}">
                  <a16:creationId xmlns:a16="http://schemas.microsoft.com/office/drawing/2014/main" id="{ACD87245-E824-47FB-8F64-C87BB5F19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296764" y="108289475"/>
              <a:ext cx="398936" cy="212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4      6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grpSp>
        <p:nvGrpSpPr>
          <p:cNvPr id="46" name="Group 44">
            <a:extLst>
              <a:ext uri="{FF2B5EF4-FFF2-40B4-BE49-F238E27FC236}">
                <a16:creationId xmlns:a16="http://schemas.microsoft.com/office/drawing/2014/main" id="{FBDB1CB2-77E5-40EF-8F99-9C51D6926F76}"/>
              </a:ext>
            </a:extLst>
          </p:cNvPr>
          <p:cNvGrpSpPr>
            <a:grpSpLocks/>
          </p:cNvGrpSpPr>
          <p:nvPr/>
        </p:nvGrpSpPr>
        <p:grpSpPr bwMode="auto">
          <a:xfrm>
            <a:off x="1599185" y="1273366"/>
            <a:ext cx="1800000" cy="900175"/>
            <a:chOff x="110695700" y="108289413"/>
            <a:chExt cx="1800000" cy="90006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7" name="Text Box 45">
              <a:extLst>
                <a:ext uri="{FF2B5EF4-FFF2-40B4-BE49-F238E27FC236}">
                  <a16:creationId xmlns:a16="http://schemas.microsoft.com/office/drawing/2014/main" id="{5939D867-162C-48A9-AB63-B92BB2FFB0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695700" y="108289475"/>
              <a:ext cx="1800000" cy="9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M1_AT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Konstuktionsbewertung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Bestandsbewertung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Bauer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48" name="Text Box 46">
              <a:extLst>
                <a:ext uri="{FF2B5EF4-FFF2-40B4-BE49-F238E27FC236}">
                  <a16:creationId xmlns:a16="http://schemas.microsoft.com/office/drawing/2014/main" id="{DA3A2831-D42D-4B2F-8971-9822177207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080029" y="108289413"/>
              <a:ext cx="398936" cy="21225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9" name="Group 47">
            <a:extLst>
              <a:ext uri="{FF2B5EF4-FFF2-40B4-BE49-F238E27FC236}">
                <a16:creationId xmlns:a16="http://schemas.microsoft.com/office/drawing/2014/main" id="{B64C4440-5620-4C8C-901D-B9B02D5681DB}"/>
              </a:ext>
            </a:extLst>
          </p:cNvPr>
          <p:cNvGrpSpPr>
            <a:grpSpLocks/>
          </p:cNvGrpSpPr>
          <p:nvPr/>
        </p:nvGrpSpPr>
        <p:grpSpPr bwMode="auto">
          <a:xfrm>
            <a:off x="6994800" y="2359025"/>
            <a:ext cx="1800000" cy="2700338"/>
            <a:chOff x="112495700" y="108289475"/>
            <a:chExt cx="1800000" cy="270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0" name="Text Box 48">
              <a:extLst>
                <a:ext uri="{FF2B5EF4-FFF2-40B4-BE49-F238E27FC236}">
                  <a16:creationId xmlns:a16="http://schemas.microsoft.com/office/drawing/2014/main" id="{EE6BCCD3-BEE1-45B9-B54E-02E02AB237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495700" y="108289475"/>
              <a:ext cx="1800000" cy="27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M13_MA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Schwerpunktbildung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51" name="Text Box 49">
              <a:extLst>
                <a:ext uri="{FF2B5EF4-FFF2-40B4-BE49-F238E27FC236}">
                  <a16:creationId xmlns:a16="http://schemas.microsoft.com/office/drawing/2014/main" id="{1CA5B5FB-9FB0-40B2-90FB-2BEBCF9F65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896764" y="108304713"/>
              <a:ext cx="398936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    15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2" name="Group 50">
            <a:extLst>
              <a:ext uri="{FF2B5EF4-FFF2-40B4-BE49-F238E27FC236}">
                <a16:creationId xmlns:a16="http://schemas.microsoft.com/office/drawing/2014/main" id="{ACF2A5AC-1462-49AB-9282-FF7A0A2E0175}"/>
              </a:ext>
            </a:extLst>
          </p:cNvPr>
          <p:cNvGrpSpPr>
            <a:grpSpLocks/>
          </p:cNvGrpSpPr>
          <p:nvPr/>
        </p:nvGrpSpPr>
        <p:grpSpPr bwMode="auto">
          <a:xfrm>
            <a:off x="1601787" y="804862"/>
            <a:ext cx="9144000" cy="301626"/>
            <a:chOff x="105302783" y="107815073"/>
            <a:chExt cx="9142621" cy="301753"/>
          </a:xfrm>
        </p:grpSpPr>
        <p:sp>
          <p:nvSpPr>
            <p:cNvPr id="53" name="Text Box 51">
              <a:extLst>
                <a:ext uri="{FF2B5EF4-FFF2-40B4-BE49-F238E27FC236}">
                  <a16:creationId xmlns:a16="http://schemas.microsoft.com/office/drawing/2014/main" id="{343F9CA3-B18A-4E0A-BAE8-9BAF313D4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486183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5.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4" name="Text Box 52">
              <a:extLst>
                <a:ext uri="{FF2B5EF4-FFF2-40B4-BE49-F238E27FC236}">
                  <a16:creationId xmlns:a16="http://schemas.microsoft.com/office/drawing/2014/main" id="{E14514F9-DC0A-469A-9418-FFC184FBC9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695700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4.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5" name="Text Box 53">
              <a:extLst>
                <a:ext uri="{FF2B5EF4-FFF2-40B4-BE49-F238E27FC236}">
                  <a16:creationId xmlns:a16="http://schemas.microsoft.com/office/drawing/2014/main" id="{29BEFE2C-1021-4E6A-817F-CCF42A4EE7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095700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2.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6" name="Text Box 54">
              <a:extLst>
                <a:ext uri="{FF2B5EF4-FFF2-40B4-BE49-F238E27FC236}">
                  <a16:creationId xmlns:a16="http://schemas.microsoft.com/office/drawing/2014/main" id="{89CC25D4-A697-4B41-8A52-50FED157BF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3.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7" name="Text Box 55">
              <a:extLst>
                <a:ext uri="{FF2B5EF4-FFF2-40B4-BE49-F238E27FC236}">
                  <a16:creationId xmlns:a16="http://schemas.microsoft.com/office/drawing/2014/main" id="{AA020CC5-E0E8-44F6-910C-E7CB7158B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06761888" y="107749949"/>
              <a:ext cx="301752" cy="4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8" name="Text Box 56">
              <a:extLst>
                <a:ext uri="{FF2B5EF4-FFF2-40B4-BE49-F238E27FC236}">
                  <a16:creationId xmlns:a16="http://schemas.microsoft.com/office/drawing/2014/main" id="{400D430A-3663-4CB4-8EA6-9196CD32F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02783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1.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9" name="Text Box 57">
              <a:extLst>
                <a:ext uri="{FF2B5EF4-FFF2-40B4-BE49-F238E27FC236}">
                  <a16:creationId xmlns:a16="http://schemas.microsoft.com/office/drawing/2014/main" id="{AF719A16-3DDE-439B-9B61-9B47E57EF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08600824" y="107749949"/>
              <a:ext cx="301752" cy="4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60" name="Text Box 58">
              <a:extLst>
                <a:ext uri="{FF2B5EF4-FFF2-40B4-BE49-F238E27FC236}">
                  <a16:creationId xmlns:a16="http://schemas.microsoft.com/office/drawing/2014/main" id="{81264607-B23F-47D6-95C8-16CCDF9A7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10400824" y="107749949"/>
              <a:ext cx="301752" cy="4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61" name="Text Box 59">
              <a:extLst>
                <a:ext uri="{FF2B5EF4-FFF2-40B4-BE49-F238E27FC236}">
                  <a16:creationId xmlns:a16="http://schemas.microsoft.com/office/drawing/2014/main" id="{52EDD2C4-2C2A-4022-B6B9-317045AB47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12200824" y="107749949"/>
              <a:ext cx="301752" cy="4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62" name="Text Box 60">
              <a:extLst>
                <a:ext uri="{FF2B5EF4-FFF2-40B4-BE49-F238E27FC236}">
                  <a16:creationId xmlns:a16="http://schemas.microsoft.com/office/drawing/2014/main" id="{5D528DB3-537B-4562-B5E3-4861BFC7DF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14020208" y="107691630"/>
              <a:ext cx="301752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sp>
        <p:nvSpPr>
          <p:cNvPr id="63" name="Rectangle 61">
            <a:extLst>
              <a:ext uri="{FF2B5EF4-FFF2-40B4-BE49-F238E27FC236}">
                <a16:creationId xmlns:a16="http://schemas.microsoft.com/office/drawing/2014/main" id="{1C2E4237-6312-4579-92DE-6C75DE3B2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437" y="1106489"/>
            <a:ext cx="8999538" cy="173037"/>
          </a:xfrm>
          <a:prstGeom prst="rect">
            <a:avLst/>
          </a:prstGeom>
          <a:solidFill>
            <a:srgbClr val="D9D9D9"/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4" name="Text Box 62">
            <a:extLst>
              <a:ext uri="{FF2B5EF4-FFF2-40B4-BE49-F238E27FC236}">
                <a16:creationId xmlns:a16="http://schemas.microsoft.com/office/drawing/2014/main" id="{018429A2-78DF-4AF1-9D29-E8ECADD6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737" y="0"/>
            <a:ext cx="91630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600" dirty="0">
                <a:solidFill>
                  <a:srgbClr val="E8832F"/>
                </a:solidFill>
                <a:latin typeface="Arial Black" panose="020B0A04020102020204" pitchFamily="34" charset="0"/>
              </a:rPr>
              <a:t>E2D</a:t>
            </a:r>
            <a:r>
              <a:rPr lang="de-DE" altLang="de-DE" sz="1600" dirty="0">
                <a:solidFill>
                  <a:srgbClr val="808080"/>
                </a:solidFill>
                <a:latin typeface="Arial Black" panose="020B0A04020102020204" pitchFamily="34" charset="0"/>
              </a:rPr>
              <a:t>MASTER</a:t>
            </a:r>
            <a:r>
              <a:rPr lang="de-DE" altLang="de-DE" sz="1600" dirty="0">
                <a:solidFill>
                  <a:srgbClr val="C0C0C0"/>
                </a:solidFill>
                <a:latin typeface="Arial Black" panose="020B0A04020102020204" pitchFamily="34" charset="0"/>
              </a:rPr>
              <a:t>MODULÜBERSICHT</a:t>
            </a:r>
            <a:r>
              <a:rPr lang="de-DE" altLang="de-DE" sz="1600" dirty="0">
                <a:solidFill>
                  <a:srgbClr val="B43013"/>
                </a:solidFill>
                <a:latin typeface="Arial Black" panose="020B0A04020102020204" pitchFamily="34" charset="0"/>
              </a:rPr>
              <a:t> </a:t>
            </a:r>
            <a:r>
              <a:rPr lang="de-DE" altLang="de-DE" sz="1600" dirty="0">
                <a:solidFill>
                  <a:schemeClr val="accent5"/>
                </a:solidFill>
                <a:latin typeface="Arial Black" panose="020B0A04020102020204" pitchFamily="34" charset="0"/>
              </a:rPr>
              <a:t>– BEGINN IM WINTERSEMESTER - </a:t>
            </a:r>
            <a:r>
              <a:rPr lang="de-DE" altLang="de-DE" sz="1600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4 SEMESTER</a:t>
            </a:r>
          </a:p>
        </p:txBody>
      </p:sp>
      <p:sp>
        <p:nvSpPr>
          <p:cNvPr id="65" name="Text Box 63">
            <a:extLst>
              <a:ext uri="{FF2B5EF4-FFF2-40B4-BE49-F238E27FC236}">
                <a16:creationId xmlns:a16="http://schemas.microsoft.com/office/drawing/2014/main" id="{E52DE687-6AE2-4519-ADAF-0E9547A69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437" y="6492875"/>
            <a:ext cx="1538288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>
                <a:solidFill>
                  <a:srgbClr val="000000"/>
                </a:solidFill>
                <a:latin typeface="Calibri" panose="020F0502020204030204" pitchFamily="34" charset="0"/>
              </a:rPr>
              <a:t>1 CP = 0,5 cm Zellenhöhe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EF3A9A87-A510-41BB-ADAC-DE2000BD1E59}"/>
              </a:ext>
            </a:extLst>
          </p:cNvPr>
          <p:cNvSpPr/>
          <p:nvPr/>
        </p:nvSpPr>
        <p:spPr>
          <a:xfrm>
            <a:off x="8973312" y="6116924"/>
            <a:ext cx="485052" cy="2574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04BD2F89-FAFC-4A5D-80B6-FABE36E8A3E8}"/>
              </a:ext>
            </a:extLst>
          </p:cNvPr>
          <p:cNvSpPr/>
          <p:nvPr/>
        </p:nvSpPr>
        <p:spPr>
          <a:xfrm>
            <a:off x="8973312" y="5349640"/>
            <a:ext cx="485052" cy="2574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CEF8406-DCD7-439F-A013-1BA82C439E11}"/>
              </a:ext>
            </a:extLst>
          </p:cNvPr>
          <p:cNvSpPr/>
          <p:nvPr/>
        </p:nvSpPr>
        <p:spPr>
          <a:xfrm>
            <a:off x="8973312" y="5727837"/>
            <a:ext cx="485052" cy="2574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862D1FDC-E435-48C8-9EBB-490EDBAF18BD}"/>
              </a:ext>
            </a:extLst>
          </p:cNvPr>
          <p:cNvSpPr txBox="1"/>
          <p:nvPr/>
        </p:nvSpPr>
        <p:spPr>
          <a:xfrm>
            <a:off x="9452494" y="5284924"/>
            <a:ext cx="1226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Nur im Sommersemester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47FC4653-4FB4-4B59-909C-5B85B3DBC19E}"/>
              </a:ext>
            </a:extLst>
          </p:cNvPr>
          <p:cNvSpPr txBox="1"/>
          <p:nvPr/>
        </p:nvSpPr>
        <p:spPr>
          <a:xfrm>
            <a:off x="9456242" y="5654949"/>
            <a:ext cx="11657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Nur im Wintersemester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A98EDA08-C278-46B7-B21F-15CD499B99AB}"/>
              </a:ext>
            </a:extLst>
          </p:cNvPr>
          <p:cNvSpPr txBox="1"/>
          <p:nvPr/>
        </p:nvSpPr>
        <p:spPr>
          <a:xfrm>
            <a:off x="9452495" y="6037706"/>
            <a:ext cx="1034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Im Sommer- und im </a:t>
            </a:r>
          </a:p>
          <a:p>
            <a:r>
              <a:rPr lang="de-DE" sz="800" dirty="0"/>
              <a:t> Wintersemester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B6CBA13B-C8E3-40EA-A321-8B2E9F37B3E5}"/>
              </a:ext>
            </a:extLst>
          </p:cNvPr>
          <p:cNvSpPr txBox="1"/>
          <p:nvPr/>
        </p:nvSpPr>
        <p:spPr>
          <a:xfrm>
            <a:off x="1543886" y="338052"/>
            <a:ext cx="3914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Master gesamt: 90 CP, in 3 – 5 Semestern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7A895FF2-347D-443F-956D-D0A2683C6D96}"/>
              </a:ext>
            </a:extLst>
          </p:cNvPr>
          <p:cNvSpPr txBox="1"/>
          <p:nvPr/>
        </p:nvSpPr>
        <p:spPr>
          <a:xfrm>
            <a:off x="1543887" y="6115902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Gesamt: xx CP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B1379531-DE75-484B-9308-4DC979DE47A4}"/>
              </a:ext>
            </a:extLst>
          </p:cNvPr>
          <p:cNvSpPr txBox="1"/>
          <p:nvPr/>
        </p:nvSpPr>
        <p:spPr>
          <a:xfrm>
            <a:off x="3467257" y="6107134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Gesamt: xx CP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D278242A-C0D4-43ED-92FC-893F08FCD782}"/>
              </a:ext>
            </a:extLst>
          </p:cNvPr>
          <p:cNvSpPr txBox="1"/>
          <p:nvPr/>
        </p:nvSpPr>
        <p:spPr>
          <a:xfrm>
            <a:off x="5320284" y="6091766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Gesamt: xx CP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2C3DFFA9-CBFB-4EA0-824B-92B72825620B}"/>
              </a:ext>
            </a:extLst>
          </p:cNvPr>
          <p:cNvSpPr txBox="1"/>
          <p:nvPr/>
        </p:nvSpPr>
        <p:spPr>
          <a:xfrm>
            <a:off x="7173312" y="6107134"/>
            <a:ext cx="1518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Gesamt: xx CP</a:t>
            </a:r>
          </a:p>
        </p:txBody>
      </p:sp>
      <p:grpSp>
        <p:nvGrpSpPr>
          <p:cNvPr id="82" name="Group 23">
            <a:extLst>
              <a:ext uri="{FF2B5EF4-FFF2-40B4-BE49-F238E27FC236}">
                <a16:creationId xmlns:a16="http://schemas.microsoft.com/office/drawing/2014/main" id="{98E9E6C3-DD7F-40ED-8713-419E69141A63}"/>
              </a:ext>
            </a:extLst>
          </p:cNvPr>
          <p:cNvGrpSpPr>
            <a:grpSpLocks/>
          </p:cNvGrpSpPr>
          <p:nvPr/>
        </p:nvGrpSpPr>
        <p:grpSpPr bwMode="auto">
          <a:xfrm>
            <a:off x="3397308" y="5225714"/>
            <a:ext cx="1800000" cy="539750"/>
            <a:chOff x="108895700" y="109369475"/>
            <a:chExt cx="1800000" cy="54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3" name="Text Box 24">
              <a:extLst>
                <a:ext uri="{FF2B5EF4-FFF2-40B4-BE49-F238E27FC236}">
                  <a16:creationId xmlns:a16="http://schemas.microsoft.com/office/drawing/2014/main" id="{B56649E6-9A4E-49A1-87C5-35F4008997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9369475"/>
              <a:ext cx="1800000" cy="54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M14_FWP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sz="800" dirty="0">
                <a:latin typeface="Arial" panose="020B0604020202020204" pitchFamily="34" charset="0"/>
              </a:endParaRPr>
            </a:p>
          </p:txBody>
        </p:sp>
        <p:sp>
          <p:nvSpPr>
            <p:cNvPr id="84" name="Text Box 25">
              <a:extLst>
                <a:ext uri="{FF2B5EF4-FFF2-40B4-BE49-F238E27FC236}">
                  <a16:creationId xmlns:a16="http://schemas.microsoft.com/office/drawing/2014/main" id="{E607A388-DA30-453D-AADE-031E031B2A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35700" y="109384722"/>
              <a:ext cx="360000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2      3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5" name="Group 23">
            <a:extLst>
              <a:ext uri="{FF2B5EF4-FFF2-40B4-BE49-F238E27FC236}">
                <a16:creationId xmlns:a16="http://schemas.microsoft.com/office/drawing/2014/main" id="{8B5B0CC1-E9FF-452A-A1F5-B04743E576C6}"/>
              </a:ext>
            </a:extLst>
          </p:cNvPr>
          <p:cNvGrpSpPr>
            <a:grpSpLocks/>
          </p:cNvGrpSpPr>
          <p:nvPr/>
        </p:nvGrpSpPr>
        <p:grpSpPr bwMode="auto">
          <a:xfrm>
            <a:off x="5196183" y="4333032"/>
            <a:ext cx="1800000" cy="539750"/>
            <a:chOff x="108895700" y="109369475"/>
            <a:chExt cx="1800000" cy="54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6" name="Text Box 24">
              <a:extLst>
                <a:ext uri="{FF2B5EF4-FFF2-40B4-BE49-F238E27FC236}">
                  <a16:creationId xmlns:a16="http://schemas.microsoft.com/office/drawing/2014/main" id="{B5751053-A99A-4F76-8D4A-F9342833F7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9369475"/>
              <a:ext cx="1800000" cy="54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M14_FWP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sz="800" dirty="0">
                <a:latin typeface="Arial" panose="020B0604020202020204" pitchFamily="34" charset="0"/>
              </a:endParaRPr>
            </a:p>
          </p:txBody>
        </p:sp>
        <p:sp>
          <p:nvSpPr>
            <p:cNvPr id="87" name="Text Box 25">
              <a:extLst>
                <a:ext uri="{FF2B5EF4-FFF2-40B4-BE49-F238E27FC236}">
                  <a16:creationId xmlns:a16="http://schemas.microsoft.com/office/drawing/2014/main" id="{E5CEE5F4-4EEB-4847-A59E-94A57A853B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35700" y="109384722"/>
              <a:ext cx="360000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2      3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588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285336E-C4E5-4A62-B9FD-42FBAEF1861A}"/>
              </a:ext>
            </a:extLst>
          </p:cNvPr>
          <p:cNvGrpSpPr>
            <a:grpSpLocks/>
          </p:cNvGrpSpPr>
          <p:nvPr/>
        </p:nvGrpSpPr>
        <p:grpSpPr bwMode="auto">
          <a:xfrm>
            <a:off x="1595101" y="2355926"/>
            <a:ext cx="1800000" cy="900113"/>
            <a:chOff x="105295700" y="108289475"/>
            <a:chExt cx="1789491" cy="9000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90D866BA-63BA-48D9-9363-08A83D3532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295700" y="108289475"/>
              <a:ext cx="1789491" cy="9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M4_NHZ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Systeme / Prozesse 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Nachhaltigkeitszertifizierung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Runkel (MV)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EBD8176D-7DF0-43F6-A5AB-9F94248B1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73906" y="108304713"/>
              <a:ext cx="398936" cy="21225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79396352-B52E-47EE-9C8F-9A7EF53A0C2D}"/>
              </a:ext>
            </a:extLst>
          </p:cNvPr>
          <p:cNvGrpSpPr>
            <a:grpSpLocks/>
          </p:cNvGrpSpPr>
          <p:nvPr/>
        </p:nvGrpSpPr>
        <p:grpSpPr bwMode="auto">
          <a:xfrm>
            <a:off x="1597007" y="3253879"/>
            <a:ext cx="1800000" cy="900113"/>
            <a:chOff x="105295700" y="109189475"/>
            <a:chExt cx="1800000" cy="900000"/>
          </a:xfrm>
        </p:grpSpPr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52A65B3D-55E2-41D8-AE3C-95243FE79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295700" y="109189475"/>
              <a:ext cx="1800000" cy="90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M5_IEQ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Thermische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Raumklimatik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 Behaglichkeitsbewertung, Lüftung, Akustik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Jacob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76601F83-5858-42F2-B257-FAD2F34067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735700" y="109189475"/>
              <a:ext cx="360000" cy="196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8">
            <a:extLst>
              <a:ext uri="{FF2B5EF4-FFF2-40B4-BE49-F238E27FC236}">
                <a16:creationId xmlns:a16="http://schemas.microsoft.com/office/drawing/2014/main" id="{745AE4AB-1A62-4DD4-97AE-584BE622B881}"/>
              </a:ext>
            </a:extLst>
          </p:cNvPr>
          <p:cNvGrpSpPr>
            <a:grpSpLocks/>
          </p:cNvGrpSpPr>
          <p:nvPr/>
        </p:nvGrpSpPr>
        <p:grpSpPr bwMode="auto">
          <a:xfrm>
            <a:off x="5195974" y="1275428"/>
            <a:ext cx="1800000" cy="1079500"/>
            <a:chOff x="105295700" y="110089475"/>
            <a:chExt cx="1800000" cy="1080000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AC135194-31ED-424E-BFC1-05CCCCA39B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295700" y="110089475"/>
              <a:ext cx="1800000" cy="108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M8_OEKON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Unternehmensführung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Krön (MV)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931E2136-357B-4F1B-9135-F405E0CCB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735700" y="110089475"/>
              <a:ext cx="360000" cy="36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4      6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7F507212-FC35-470F-A67D-3F2003570752}"/>
              </a:ext>
            </a:extLst>
          </p:cNvPr>
          <p:cNvGrpSpPr>
            <a:grpSpLocks/>
          </p:cNvGrpSpPr>
          <p:nvPr/>
        </p:nvGrpSpPr>
        <p:grpSpPr bwMode="auto">
          <a:xfrm>
            <a:off x="3394736" y="3957256"/>
            <a:ext cx="1800000" cy="1102105"/>
            <a:chOff x="105295700" y="111169475"/>
            <a:chExt cx="1800000" cy="1101001"/>
          </a:xfrm>
        </p:grpSpPr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118E44B0-9D4F-4E20-A64F-9BF5705DF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295700" y="111190476"/>
              <a:ext cx="1800000" cy="108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M9_MEE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Integrales Entwerfen hoher Komplexität (Stadt/Gebäude)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Klimadesign und bauphysikalische Nachweisführung (Simulation) 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Dr: Bauriedel (MV) + E2D-Team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90057076-2775-40A9-B14A-951CD60FF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735700" y="111169475"/>
              <a:ext cx="360000" cy="200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6      6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grpSp>
        <p:nvGrpSpPr>
          <p:cNvPr id="16" name="Group 14">
            <a:extLst>
              <a:ext uri="{FF2B5EF4-FFF2-40B4-BE49-F238E27FC236}">
                <a16:creationId xmlns:a16="http://schemas.microsoft.com/office/drawing/2014/main" id="{CF17C12B-876D-450F-BF68-AD20BF60AE71}"/>
              </a:ext>
            </a:extLst>
          </p:cNvPr>
          <p:cNvGrpSpPr>
            <a:grpSpLocks/>
          </p:cNvGrpSpPr>
          <p:nvPr/>
        </p:nvGrpSpPr>
        <p:grpSpPr bwMode="auto">
          <a:xfrm>
            <a:off x="3394056" y="3079264"/>
            <a:ext cx="1800000" cy="900113"/>
            <a:chOff x="107023579" y="109126826"/>
            <a:chExt cx="1800000" cy="90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CFA64960-6812-4182-9EFC-71665272B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023579" y="109126826"/>
              <a:ext cx="1800000" cy="9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M6_GES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Anlagenmonitoring, statistische Auswertungen, Einsatzoptimierung regenerative Energien 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Nowak (MV)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3EDBEFDB-C5DB-42EC-8DC0-815809E0FC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450290" y="109146808"/>
              <a:ext cx="360000" cy="1962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57037ADA-E8C1-48F2-B30A-97308ADA2DA2}"/>
              </a:ext>
            </a:extLst>
          </p:cNvPr>
          <p:cNvGrpSpPr>
            <a:grpSpLocks/>
          </p:cNvGrpSpPr>
          <p:nvPr/>
        </p:nvGrpSpPr>
        <p:grpSpPr bwMode="auto">
          <a:xfrm>
            <a:off x="1596766" y="4148406"/>
            <a:ext cx="1800000" cy="1079500"/>
            <a:chOff x="107131890" y="110480884"/>
            <a:chExt cx="1800000" cy="108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4E9756D3-9C2E-4E09-B169-F23CD2D04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31890" y="110480884"/>
              <a:ext cx="1800000" cy="108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M11_PROJ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Methodik des wissenschaftlichen Arbeitens, Schwerpunktbildung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T. Schmidt (MV)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172F26D2-BB1D-4825-AA0A-DD3A8AA0C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545522" y="110568104"/>
              <a:ext cx="360000" cy="24021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4      6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5" name="Group 23">
            <a:extLst>
              <a:ext uri="{FF2B5EF4-FFF2-40B4-BE49-F238E27FC236}">
                <a16:creationId xmlns:a16="http://schemas.microsoft.com/office/drawing/2014/main" id="{2E974321-2684-4DEC-AA5E-E34BB1EAEBF2}"/>
              </a:ext>
            </a:extLst>
          </p:cNvPr>
          <p:cNvGrpSpPr>
            <a:grpSpLocks/>
          </p:cNvGrpSpPr>
          <p:nvPr/>
        </p:nvGrpSpPr>
        <p:grpSpPr bwMode="auto">
          <a:xfrm>
            <a:off x="1600428" y="5227135"/>
            <a:ext cx="1800000" cy="539750"/>
            <a:chOff x="108895700" y="109369475"/>
            <a:chExt cx="1800000" cy="54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DC2FD69D-9553-4F05-84CC-A71F3C971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9369475"/>
              <a:ext cx="1800000" cy="54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M14_FWP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sz="800" dirty="0">
                <a:latin typeface="Arial" panose="020B0604020202020204" pitchFamily="34" charset="0"/>
              </a:endParaRPr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55B5BCB1-DAEA-4FC2-8551-5A51F893E5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35700" y="109384722"/>
              <a:ext cx="360000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2      3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8" name="Group 26">
            <a:extLst>
              <a:ext uri="{FF2B5EF4-FFF2-40B4-BE49-F238E27FC236}">
                <a16:creationId xmlns:a16="http://schemas.microsoft.com/office/drawing/2014/main" id="{4A0E792D-6A03-4333-A853-75093D6FE304}"/>
              </a:ext>
            </a:extLst>
          </p:cNvPr>
          <p:cNvGrpSpPr>
            <a:grpSpLocks/>
          </p:cNvGrpSpPr>
          <p:nvPr/>
        </p:nvGrpSpPr>
        <p:grpSpPr bwMode="auto">
          <a:xfrm>
            <a:off x="5200429" y="2352880"/>
            <a:ext cx="1800000" cy="1081089"/>
            <a:chOff x="108895702" y="109909475"/>
            <a:chExt cx="1800000" cy="1080002"/>
          </a:xfrm>
        </p:grpSpPr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2B59C955-5195-488F-8C03-71D2307066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2" y="109909477"/>
              <a:ext cx="1800000" cy="108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M10_KM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Konstruieren komplexer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Gebäudesyst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.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Klimadesign und bauphysikalische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Nachweisführung (Simulation) 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Bauer (MV)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30" name="Text Box 28">
              <a:extLst>
                <a:ext uri="{FF2B5EF4-FFF2-40B4-BE49-F238E27FC236}">
                  <a16:creationId xmlns:a16="http://schemas.microsoft.com/office/drawing/2014/main" id="{591D9D29-30CC-46F2-A10C-C4378A0AB1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35700" y="109909475"/>
              <a:ext cx="360000" cy="1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6      6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2C604A17-896D-4C85-9B80-B62502ECBA1B}"/>
              </a:ext>
            </a:extLst>
          </p:cNvPr>
          <p:cNvGrpSpPr>
            <a:grpSpLocks/>
          </p:cNvGrpSpPr>
          <p:nvPr/>
        </p:nvGrpSpPr>
        <p:grpSpPr bwMode="auto">
          <a:xfrm>
            <a:off x="6992624" y="1275428"/>
            <a:ext cx="1800000" cy="900112"/>
            <a:chOff x="110695700" y="109189475"/>
            <a:chExt cx="1800000" cy="90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2" name="Text Box 30">
              <a:extLst>
                <a:ext uri="{FF2B5EF4-FFF2-40B4-BE49-F238E27FC236}">
                  <a16:creationId xmlns:a16="http://schemas.microsoft.com/office/drawing/2014/main" id="{058E531A-DA4E-47AD-B97E-AA3B91D53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695700" y="109189475"/>
              <a:ext cx="1800000" cy="9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M7_UFP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Energienutzungsplan mit GIS,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Klimaneutralität, Infrastrukturplanung und Mobilität, Lastgangsimulation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dirty="0">
                <a:latin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33" name="Text Box 31">
              <a:extLst>
                <a:ext uri="{FF2B5EF4-FFF2-40B4-BE49-F238E27FC236}">
                  <a16:creationId xmlns:a16="http://schemas.microsoft.com/office/drawing/2014/main" id="{5DFDC9CB-B556-42A2-9EA2-EE3244245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135700" y="109204713"/>
              <a:ext cx="360000" cy="1962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7" name="Group 35">
            <a:extLst>
              <a:ext uri="{FF2B5EF4-FFF2-40B4-BE49-F238E27FC236}">
                <a16:creationId xmlns:a16="http://schemas.microsoft.com/office/drawing/2014/main" id="{D9F1898C-C3AD-45E0-AD4C-E9D927DA7E52}"/>
              </a:ext>
            </a:extLst>
          </p:cNvPr>
          <p:cNvGrpSpPr>
            <a:grpSpLocks/>
          </p:cNvGrpSpPr>
          <p:nvPr/>
        </p:nvGrpSpPr>
        <p:grpSpPr bwMode="auto">
          <a:xfrm>
            <a:off x="5195944" y="3434428"/>
            <a:ext cx="1800000" cy="1079500"/>
            <a:chOff x="110695700" y="110089475"/>
            <a:chExt cx="1800000" cy="108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8" name="Text Box 36">
              <a:extLst>
                <a:ext uri="{FF2B5EF4-FFF2-40B4-BE49-F238E27FC236}">
                  <a16:creationId xmlns:a16="http://schemas.microsoft.com/office/drawing/2014/main" id="{F5C54257-34AB-4AFB-B48E-5BE74E949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695700" y="110089475"/>
              <a:ext cx="1800000" cy="108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>
                  <a:solidFill>
                    <a:srgbClr val="000000"/>
                  </a:solidFill>
                  <a:latin typeface="Calibri" panose="020F0502020204030204" pitchFamily="34" charset="0"/>
                </a:rPr>
                <a:t>M12_MS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Schwerpunktbildung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39" name="Text Box 37">
              <a:extLst>
                <a:ext uri="{FF2B5EF4-FFF2-40B4-BE49-F238E27FC236}">
                  <a16:creationId xmlns:a16="http://schemas.microsoft.com/office/drawing/2014/main" id="{7A53222B-C7D1-41F5-9B22-99D01F13E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135700" y="110104722"/>
              <a:ext cx="360000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4      6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0" name="Group 38">
            <a:extLst>
              <a:ext uri="{FF2B5EF4-FFF2-40B4-BE49-F238E27FC236}">
                <a16:creationId xmlns:a16="http://schemas.microsoft.com/office/drawing/2014/main" id="{29F74039-E5D1-49C6-B8E7-BD7B6F9DB1E1}"/>
              </a:ext>
            </a:extLst>
          </p:cNvPr>
          <p:cNvGrpSpPr>
            <a:grpSpLocks/>
          </p:cNvGrpSpPr>
          <p:nvPr/>
        </p:nvGrpSpPr>
        <p:grpSpPr bwMode="auto">
          <a:xfrm>
            <a:off x="3395819" y="2176898"/>
            <a:ext cx="1800000" cy="900112"/>
            <a:chOff x="107095700" y="108289475"/>
            <a:chExt cx="1800000" cy="900000"/>
          </a:xfrm>
        </p:grpSpPr>
        <p:sp>
          <p:nvSpPr>
            <p:cNvPr id="41" name="Text Box 39">
              <a:extLst>
                <a:ext uri="{FF2B5EF4-FFF2-40B4-BE49-F238E27FC236}">
                  <a16:creationId xmlns:a16="http://schemas.microsoft.com/office/drawing/2014/main" id="{7ECCA46D-7155-4321-98F0-BE6C56F1B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095700" y="108289475"/>
              <a:ext cx="1800000" cy="90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M2_CAX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BIM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advanced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parametric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design </a:t>
              </a: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advanced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 Algorithmen u. Datenstrukturen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Bauriedel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42" name="Text Box 40">
              <a:extLst>
                <a:ext uri="{FF2B5EF4-FFF2-40B4-BE49-F238E27FC236}">
                  <a16:creationId xmlns:a16="http://schemas.microsoft.com/office/drawing/2014/main" id="{A77F74EC-59D5-484B-8CE0-3227957B05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496764" y="108289475"/>
              <a:ext cx="398936" cy="212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Group 41">
            <a:extLst>
              <a:ext uri="{FF2B5EF4-FFF2-40B4-BE49-F238E27FC236}">
                <a16:creationId xmlns:a16="http://schemas.microsoft.com/office/drawing/2014/main" id="{CA5675CF-C988-40E3-980A-034FE21D04D8}"/>
              </a:ext>
            </a:extLst>
          </p:cNvPr>
          <p:cNvGrpSpPr>
            <a:grpSpLocks/>
          </p:cNvGrpSpPr>
          <p:nvPr/>
        </p:nvGrpSpPr>
        <p:grpSpPr bwMode="auto">
          <a:xfrm>
            <a:off x="1595437" y="1279525"/>
            <a:ext cx="1800000" cy="1079500"/>
            <a:chOff x="108895700" y="108289475"/>
            <a:chExt cx="1800000" cy="1080000"/>
          </a:xfrm>
        </p:grpSpPr>
        <p:sp>
          <p:nvSpPr>
            <p:cNvPr id="44" name="Text Box 42">
              <a:extLst>
                <a:ext uri="{FF2B5EF4-FFF2-40B4-BE49-F238E27FC236}">
                  <a16:creationId xmlns:a16="http://schemas.microsoft.com/office/drawing/2014/main" id="{44B5CB30-AD2D-415F-BEF1-5C890FF33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8289475"/>
              <a:ext cx="1800000" cy="108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M3_BPSIM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Simulation (Thermisch, Feuchte, solare Einstrahlung, Schall, Wind)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Jacob (MV)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45" name="Text Box 43">
              <a:extLst>
                <a:ext uri="{FF2B5EF4-FFF2-40B4-BE49-F238E27FC236}">
                  <a16:creationId xmlns:a16="http://schemas.microsoft.com/office/drawing/2014/main" id="{ACD87245-E824-47FB-8F64-C87BB5F19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296764" y="108289475"/>
              <a:ext cx="398936" cy="212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4      6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grpSp>
        <p:nvGrpSpPr>
          <p:cNvPr id="46" name="Group 44">
            <a:extLst>
              <a:ext uri="{FF2B5EF4-FFF2-40B4-BE49-F238E27FC236}">
                <a16:creationId xmlns:a16="http://schemas.microsoft.com/office/drawing/2014/main" id="{FBDB1CB2-77E5-40EF-8F99-9C51D6926F76}"/>
              </a:ext>
            </a:extLst>
          </p:cNvPr>
          <p:cNvGrpSpPr>
            <a:grpSpLocks/>
          </p:cNvGrpSpPr>
          <p:nvPr/>
        </p:nvGrpSpPr>
        <p:grpSpPr bwMode="auto">
          <a:xfrm>
            <a:off x="3399122" y="1279525"/>
            <a:ext cx="1800000" cy="900113"/>
            <a:chOff x="110695700" y="108289475"/>
            <a:chExt cx="1800000" cy="90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7" name="Text Box 45">
              <a:extLst>
                <a:ext uri="{FF2B5EF4-FFF2-40B4-BE49-F238E27FC236}">
                  <a16:creationId xmlns:a16="http://schemas.microsoft.com/office/drawing/2014/main" id="{5939D867-162C-48A9-AB63-B92BB2FFB0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695700" y="108289475"/>
              <a:ext cx="1800000" cy="9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M1_AT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Konstuktionsbewertung</a:t>
              </a: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Bestandsbewertung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Prof. Dr. Bauer (MV) </a:t>
              </a:r>
              <a:b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48" name="Text Box 46">
              <a:extLst>
                <a:ext uri="{FF2B5EF4-FFF2-40B4-BE49-F238E27FC236}">
                  <a16:creationId xmlns:a16="http://schemas.microsoft.com/office/drawing/2014/main" id="{DA3A2831-D42D-4B2F-8971-9822177207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087247" y="108289475"/>
              <a:ext cx="398936" cy="21225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4      5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grpSp>
        <p:nvGrpSpPr>
          <p:cNvPr id="49" name="Group 47">
            <a:extLst>
              <a:ext uri="{FF2B5EF4-FFF2-40B4-BE49-F238E27FC236}">
                <a16:creationId xmlns:a16="http://schemas.microsoft.com/office/drawing/2014/main" id="{B64C4440-5620-4C8C-901D-B9B02D5681DB}"/>
              </a:ext>
            </a:extLst>
          </p:cNvPr>
          <p:cNvGrpSpPr>
            <a:grpSpLocks/>
          </p:cNvGrpSpPr>
          <p:nvPr/>
        </p:nvGrpSpPr>
        <p:grpSpPr bwMode="auto">
          <a:xfrm>
            <a:off x="6997105" y="2173132"/>
            <a:ext cx="1800000" cy="2700338"/>
            <a:chOff x="112495700" y="108289475"/>
            <a:chExt cx="1800000" cy="270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0" name="Text Box 48">
              <a:extLst>
                <a:ext uri="{FF2B5EF4-FFF2-40B4-BE49-F238E27FC236}">
                  <a16:creationId xmlns:a16="http://schemas.microsoft.com/office/drawing/2014/main" id="{EE6BCCD3-BEE1-45B9-B54E-02E02AB237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495700" y="108289475"/>
              <a:ext cx="1800000" cy="270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M13_MA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Schwerpunktbildung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  <p:sp>
          <p:nvSpPr>
            <p:cNvPr id="51" name="Text Box 49">
              <a:extLst>
                <a:ext uri="{FF2B5EF4-FFF2-40B4-BE49-F238E27FC236}">
                  <a16:creationId xmlns:a16="http://schemas.microsoft.com/office/drawing/2014/main" id="{1CA5B5FB-9FB0-40B2-90FB-2BEBCF9F65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896764" y="108304713"/>
              <a:ext cx="398936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    15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2" name="Group 50">
            <a:extLst>
              <a:ext uri="{FF2B5EF4-FFF2-40B4-BE49-F238E27FC236}">
                <a16:creationId xmlns:a16="http://schemas.microsoft.com/office/drawing/2014/main" id="{ACF2A5AC-1462-49AB-9282-FF7A0A2E0175}"/>
              </a:ext>
            </a:extLst>
          </p:cNvPr>
          <p:cNvGrpSpPr>
            <a:grpSpLocks/>
          </p:cNvGrpSpPr>
          <p:nvPr/>
        </p:nvGrpSpPr>
        <p:grpSpPr bwMode="auto">
          <a:xfrm>
            <a:off x="1601787" y="804862"/>
            <a:ext cx="9144000" cy="301626"/>
            <a:chOff x="105302783" y="107815073"/>
            <a:chExt cx="9142621" cy="301753"/>
          </a:xfrm>
        </p:grpSpPr>
        <p:sp>
          <p:nvSpPr>
            <p:cNvPr id="53" name="Text Box 51">
              <a:extLst>
                <a:ext uri="{FF2B5EF4-FFF2-40B4-BE49-F238E27FC236}">
                  <a16:creationId xmlns:a16="http://schemas.microsoft.com/office/drawing/2014/main" id="{343F9CA3-B18A-4E0A-BAE8-9BAF313D4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486183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5.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4" name="Text Box 52">
              <a:extLst>
                <a:ext uri="{FF2B5EF4-FFF2-40B4-BE49-F238E27FC236}">
                  <a16:creationId xmlns:a16="http://schemas.microsoft.com/office/drawing/2014/main" id="{E14514F9-DC0A-469A-9418-FFC184FBC9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695700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4.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5" name="Text Box 53">
              <a:extLst>
                <a:ext uri="{FF2B5EF4-FFF2-40B4-BE49-F238E27FC236}">
                  <a16:creationId xmlns:a16="http://schemas.microsoft.com/office/drawing/2014/main" id="{29BEFE2C-1021-4E6A-817F-CCF42A4EE7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095700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2.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6" name="Text Box 54">
              <a:extLst>
                <a:ext uri="{FF2B5EF4-FFF2-40B4-BE49-F238E27FC236}">
                  <a16:creationId xmlns:a16="http://schemas.microsoft.com/office/drawing/2014/main" id="{89CC25D4-A697-4B41-8A52-50FED157BF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3.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7" name="Text Box 55">
              <a:extLst>
                <a:ext uri="{FF2B5EF4-FFF2-40B4-BE49-F238E27FC236}">
                  <a16:creationId xmlns:a16="http://schemas.microsoft.com/office/drawing/2014/main" id="{AA020CC5-E0E8-44F6-910C-E7CB7158B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06761888" y="107749949"/>
              <a:ext cx="301752" cy="4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8" name="Text Box 56">
              <a:extLst>
                <a:ext uri="{FF2B5EF4-FFF2-40B4-BE49-F238E27FC236}">
                  <a16:creationId xmlns:a16="http://schemas.microsoft.com/office/drawing/2014/main" id="{400D430A-3663-4CB4-8EA6-9196CD32F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02783" y="107878320"/>
              <a:ext cx="884911" cy="238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>
                  <a:solidFill>
                    <a:srgbClr val="000000"/>
                  </a:solidFill>
                  <a:latin typeface="Calibri" panose="020F0502020204030204" pitchFamily="34" charset="0"/>
                </a:rPr>
                <a:t>1. Semester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59" name="Text Box 57">
              <a:extLst>
                <a:ext uri="{FF2B5EF4-FFF2-40B4-BE49-F238E27FC236}">
                  <a16:creationId xmlns:a16="http://schemas.microsoft.com/office/drawing/2014/main" id="{AF719A16-3DDE-439B-9B61-9B47E57EF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08600824" y="107749949"/>
              <a:ext cx="301752" cy="4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60" name="Text Box 58">
              <a:extLst>
                <a:ext uri="{FF2B5EF4-FFF2-40B4-BE49-F238E27FC236}">
                  <a16:creationId xmlns:a16="http://schemas.microsoft.com/office/drawing/2014/main" id="{81264607-B23F-47D6-95C8-16CCDF9A7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10400824" y="107749949"/>
              <a:ext cx="301752" cy="4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61" name="Text Box 59">
              <a:extLst>
                <a:ext uri="{FF2B5EF4-FFF2-40B4-BE49-F238E27FC236}">
                  <a16:creationId xmlns:a16="http://schemas.microsoft.com/office/drawing/2014/main" id="{52EDD2C4-2C2A-4022-B6B9-317045AB47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12200824" y="107749949"/>
              <a:ext cx="301752" cy="4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62" name="Text Box 60">
              <a:extLst>
                <a:ext uri="{FF2B5EF4-FFF2-40B4-BE49-F238E27FC236}">
                  <a16:creationId xmlns:a16="http://schemas.microsoft.com/office/drawing/2014/main" id="{5D528DB3-537B-4562-B5E3-4861BFC7DF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14020208" y="107691630"/>
              <a:ext cx="301752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SWS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>
                  <a:solidFill>
                    <a:srgbClr val="000000"/>
                  </a:solidFill>
                  <a:latin typeface="Calibri" panose="020F0502020204030204" pitchFamily="34" charset="0"/>
                </a:rPr>
                <a:t>CP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</p:grpSp>
      <p:sp>
        <p:nvSpPr>
          <p:cNvPr id="63" name="Rectangle 61">
            <a:extLst>
              <a:ext uri="{FF2B5EF4-FFF2-40B4-BE49-F238E27FC236}">
                <a16:creationId xmlns:a16="http://schemas.microsoft.com/office/drawing/2014/main" id="{1C2E4237-6312-4579-92DE-6C75DE3B2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437" y="1106489"/>
            <a:ext cx="8999538" cy="173037"/>
          </a:xfrm>
          <a:prstGeom prst="rect">
            <a:avLst/>
          </a:prstGeom>
          <a:solidFill>
            <a:srgbClr val="D9D9D9"/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4" name="Text Box 62">
            <a:extLst>
              <a:ext uri="{FF2B5EF4-FFF2-40B4-BE49-F238E27FC236}">
                <a16:creationId xmlns:a16="http://schemas.microsoft.com/office/drawing/2014/main" id="{018429A2-78DF-4AF1-9D29-E8ECADD6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737" y="0"/>
            <a:ext cx="91630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600" dirty="0">
                <a:solidFill>
                  <a:srgbClr val="E8832F"/>
                </a:solidFill>
                <a:latin typeface="Arial Black" panose="020B0A04020102020204" pitchFamily="34" charset="0"/>
              </a:rPr>
              <a:t>E2D</a:t>
            </a:r>
            <a:r>
              <a:rPr lang="de-DE" altLang="de-DE" sz="1600" dirty="0">
                <a:solidFill>
                  <a:srgbClr val="808080"/>
                </a:solidFill>
                <a:latin typeface="Arial Black" panose="020B0A04020102020204" pitchFamily="34" charset="0"/>
              </a:rPr>
              <a:t>MASTER</a:t>
            </a:r>
            <a:r>
              <a:rPr lang="de-DE" altLang="de-DE" sz="1600" dirty="0">
                <a:solidFill>
                  <a:srgbClr val="C0C0C0"/>
                </a:solidFill>
                <a:latin typeface="Arial Black" panose="020B0A04020102020204" pitchFamily="34" charset="0"/>
              </a:rPr>
              <a:t>MODULÜBERSICHT</a:t>
            </a:r>
            <a:r>
              <a:rPr lang="de-DE" altLang="de-DE" sz="1600" dirty="0">
                <a:solidFill>
                  <a:srgbClr val="B43013"/>
                </a:solidFill>
                <a:latin typeface="Arial Black" panose="020B0A04020102020204" pitchFamily="34" charset="0"/>
              </a:rPr>
              <a:t> </a:t>
            </a:r>
            <a:r>
              <a:rPr lang="de-DE" altLang="de-DE" sz="1600" dirty="0">
                <a:solidFill>
                  <a:srgbClr val="E8832F"/>
                </a:solidFill>
                <a:latin typeface="Arial Black" panose="020B0A04020102020204" pitchFamily="34" charset="0"/>
              </a:rPr>
              <a:t>– BEGINN IM SOMMERSEMESTER - </a:t>
            </a:r>
            <a:r>
              <a:rPr lang="de-DE" altLang="de-DE" sz="1600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4 SEMESTER</a:t>
            </a:r>
          </a:p>
        </p:txBody>
      </p:sp>
      <p:sp>
        <p:nvSpPr>
          <p:cNvPr id="65" name="Text Box 63">
            <a:extLst>
              <a:ext uri="{FF2B5EF4-FFF2-40B4-BE49-F238E27FC236}">
                <a16:creationId xmlns:a16="http://schemas.microsoft.com/office/drawing/2014/main" id="{E52DE687-6AE2-4519-ADAF-0E9547A69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437" y="6492875"/>
            <a:ext cx="1538288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>
                <a:solidFill>
                  <a:srgbClr val="000000"/>
                </a:solidFill>
                <a:latin typeface="Calibri" panose="020F0502020204030204" pitchFamily="34" charset="0"/>
              </a:rPr>
              <a:t>1 CP = 0,5 cm Zellenhöhe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4EF40302-00AE-45B8-9F38-D731AA62E91B}"/>
              </a:ext>
            </a:extLst>
          </p:cNvPr>
          <p:cNvSpPr txBox="1"/>
          <p:nvPr/>
        </p:nvSpPr>
        <p:spPr>
          <a:xfrm>
            <a:off x="1543887" y="6115902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Gesamt: xx CP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EF3A9A87-A510-41BB-ADAC-DE2000BD1E59}"/>
              </a:ext>
            </a:extLst>
          </p:cNvPr>
          <p:cNvSpPr/>
          <p:nvPr/>
        </p:nvSpPr>
        <p:spPr>
          <a:xfrm>
            <a:off x="8973312" y="6116924"/>
            <a:ext cx="485052" cy="2574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04BD2F89-FAFC-4A5D-80B6-FABE36E8A3E8}"/>
              </a:ext>
            </a:extLst>
          </p:cNvPr>
          <p:cNvSpPr/>
          <p:nvPr/>
        </p:nvSpPr>
        <p:spPr>
          <a:xfrm>
            <a:off x="8973312" y="5349640"/>
            <a:ext cx="485052" cy="2574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CEF8406-DCD7-439F-A013-1BA82C439E11}"/>
              </a:ext>
            </a:extLst>
          </p:cNvPr>
          <p:cNvSpPr/>
          <p:nvPr/>
        </p:nvSpPr>
        <p:spPr>
          <a:xfrm>
            <a:off x="8973312" y="5727837"/>
            <a:ext cx="485052" cy="2574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862D1FDC-E435-48C8-9EBB-490EDBAF18BD}"/>
              </a:ext>
            </a:extLst>
          </p:cNvPr>
          <p:cNvSpPr txBox="1"/>
          <p:nvPr/>
        </p:nvSpPr>
        <p:spPr>
          <a:xfrm>
            <a:off x="9452494" y="5284924"/>
            <a:ext cx="1226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Nur im Sommersemester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47FC4653-4FB4-4B59-909C-5B85B3DBC19E}"/>
              </a:ext>
            </a:extLst>
          </p:cNvPr>
          <p:cNvSpPr txBox="1"/>
          <p:nvPr/>
        </p:nvSpPr>
        <p:spPr>
          <a:xfrm>
            <a:off x="9456242" y="5654949"/>
            <a:ext cx="11657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Nur im Wintersemester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A98EDA08-C278-46B7-B21F-15CD499B99AB}"/>
              </a:ext>
            </a:extLst>
          </p:cNvPr>
          <p:cNvSpPr txBox="1"/>
          <p:nvPr/>
        </p:nvSpPr>
        <p:spPr>
          <a:xfrm>
            <a:off x="9452495" y="6037706"/>
            <a:ext cx="1034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Im Sommer- und im </a:t>
            </a:r>
          </a:p>
          <a:p>
            <a:r>
              <a:rPr lang="de-DE" sz="800" dirty="0"/>
              <a:t> Wintersemester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2B8908EC-6F71-4E41-8096-E90410474AE2}"/>
              </a:ext>
            </a:extLst>
          </p:cNvPr>
          <p:cNvSpPr txBox="1"/>
          <p:nvPr/>
        </p:nvSpPr>
        <p:spPr>
          <a:xfrm>
            <a:off x="3467257" y="6107134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Gesamt: xx CP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F82830C6-AE8A-4A67-BD52-298AAF85F3E5}"/>
              </a:ext>
            </a:extLst>
          </p:cNvPr>
          <p:cNvSpPr txBox="1"/>
          <p:nvPr/>
        </p:nvSpPr>
        <p:spPr>
          <a:xfrm>
            <a:off x="5320284" y="6091766"/>
            <a:ext cx="180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Gesamt: xx CP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5BF4C4CA-4D3D-40EE-A902-A7BED3927AAC}"/>
              </a:ext>
            </a:extLst>
          </p:cNvPr>
          <p:cNvSpPr txBox="1"/>
          <p:nvPr/>
        </p:nvSpPr>
        <p:spPr>
          <a:xfrm>
            <a:off x="7173312" y="6107134"/>
            <a:ext cx="1518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Gesamt: xx CP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8C602977-13D9-40D5-A81E-DA36E5C81B5C}"/>
              </a:ext>
            </a:extLst>
          </p:cNvPr>
          <p:cNvSpPr txBox="1"/>
          <p:nvPr/>
        </p:nvSpPr>
        <p:spPr>
          <a:xfrm>
            <a:off x="1543886" y="338052"/>
            <a:ext cx="3914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E8832F"/>
                </a:solidFill>
                <a:latin typeface="Century Gothic" panose="020B0502020202020204" pitchFamily="34" charset="0"/>
              </a:rPr>
              <a:t>Master gesamt: 90 CP, in 3 – 5 Semestern</a:t>
            </a:r>
          </a:p>
        </p:txBody>
      </p:sp>
      <p:grpSp>
        <p:nvGrpSpPr>
          <p:cNvPr id="81" name="Group 23">
            <a:extLst>
              <a:ext uri="{FF2B5EF4-FFF2-40B4-BE49-F238E27FC236}">
                <a16:creationId xmlns:a16="http://schemas.microsoft.com/office/drawing/2014/main" id="{63523376-4CC6-4D0B-8891-D70B7B212D5A}"/>
              </a:ext>
            </a:extLst>
          </p:cNvPr>
          <p:cNvGrpSpPr>
            <a:grpSpLocks/>
          </p:cNvGrpSpPr>
          <p:nvPr/>
        </p:nvGrpSpPr>
        <p:grpSpPr bwMode="auto">
          <a:xfrm>
            <a:off x="3397004" y="5061122"/>
            <a:ext cx="1800000" cy="539750"/>
            <a:chOff x="108895700" y="109369475"/>
            <a:chExt cx="1800000" cy="54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2" name="Text Box 24">
              <a:extLst>
                <a:ext uri="{FF2B5EF4-FFF2-40B4-BE49-F238E27FC236}">
                  <a16:creationId xmlns:a16="http://schemas.microsoft.com/office/drawing/2014/main" id="{DDC6505E-F447-4FB4-961C-290CAA24D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9369475"/>
              <a:ext cx="1800000" cy="54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M14_FWP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sz="800" dirty="0">
                <a:latin typeface="Arial" panose="020B0604020202020204" pitchFamily="34" charset="0"/>
              </a:endParaRPr>
            </a:p>
          </p:txBody>
        </p:sp>
        <p:sp>
          <p:nvSpPr>
            <p:cNvPr id="83" name="Text Box 25">
              <a:extLst>
                <a:ext uri="{FF2B5EF4-FFF2-40B4-BE49-F238E27FC236}">
                  <a16:creationId xmlns:a16="http://schemas.microsoft.com/office/drawing/2014/main" id="{05749600-E3EA-467C-B7A0-C4670353AE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35700" y="109384722"/>
              <a:ext cx="360000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2      3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4" name="Group 23">
            <a:extLst>
              <a:ext uri="{FF2B5EF4-FFF2-40B4-BE49-F238E27FC236}">
                <a16:creationId xmlns:a16="http://schemas.microsoft.com/office/drawing/2014/main" id="{2BE18BEA-9378-4D19-8F70-2EC745552B81}"/>
              </a:ext>
            </a:extLst>
          </p:cNvPr>
          <p:cNvGrpSpPr>
            <a:grpSpLocks/>
          </p:cNvGrpSpPr>
          <p:nvPr/>
        </p:nvGrpSpPr>
        <p:grpSpPr bwMode="auto">
          <a:xfrm>
            <a:off x="5197004" y="4508989"/>
            <a:ext cx="1800000" cy="539750"/>
            <a:chOff x="108895700" y="109369475"/>
            <a:chExt cx="1800000" cy="540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5" name="Text Box 24">
              <a:extLst>
                <a:ext uri="{FF2B5EF4-FFF2-40B4-BE49-F238E27FC236}">
                  <a16:creationId xmlns:a16="http://schemas.microsoft.com/office/drawing/2014/main" id="{0CEC31CC-A82A-4B33-BFF2-6CE7C64C8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95700" y="109369475"/>
              <a:ext cx="1800000" cy="540000"/>
            </a:xfrm>
            <a:prstGeom prst="rect">
              <a:avLst/>
            </a:prstGeom>
            <a:grpFill/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M14_FWP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b="1" dirty="0" err="1">
                  <a:solidFill>
                    <a:srgbClr val="2D4E6B"/>
                  </a:solidFill>
                  <a:latin typeface="Calibri" panose="020F0502020204030204" pitchFamily="34" charset="0"/>
                </a:rPr>
                <a:t>WiSe+</a:t>
              </a:r>
              <a:r>
                <a:rPr lang="de-DE" altLang="de-DE" sz="800" b="1" dirty="0" err="1">
                  <a:solidFill>
                    <a:srgbClr val="B43013"/>
                  </a:solidFill>
                  <a:latin typeface="Calibri" panose="020F0502020204030204" pitchFamily="34" charset="0"/>
                </a:rPr>
                <a:t>SoSe</a:t>
              </a:r>
              <a:endParaRPr lang="de-DE" altLang="de-DE" sz="800" dirty="0">
                <a:latin typeface="Arial" panose="020B0604020202020204" pitchFamily="34" charset="0"/>
              </a:endParaRPr>
            </a:p>
          </p:txBody>
        </p:sp>
        <p:sp>
          <p:nvSpPr>
            <p:cNvPr id="86" name="Text Box 25">
              <a:extLst>
                <a:ext uri="{FF2B5EF4-FFF2-40B4-BE49-F238E27FC236}">
                  <a16:creationId xmlns:a16="http://schemas.microsoft.com/office/drawing/2014/main" id="{313CD6D4-0D6E-42C2-8436-B07590CF8C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35700" y="109384722"/>
              <a:ext cx="360000" cy="3600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18000" rIns="36576" bIns="18000" numCol="1" anchor="t" anchorCtr="0" compatLnSpc="1">
              <a:prstTxWarp prst="textNoShape">
                <a:avLst/>
              </a:prstTxWarp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2      3</a:t>
              </a:r>
              <a:endParaRPr lang="de-DE" altLang="de-DE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5047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914</Words>
  <Application>Microsoft Macintosh PowerPoint</Application>
  <PresentationFormat>Breitbild</PresentationFormat>
  <Paragraphs>173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Century Gothic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Limmer</dc:creator>
  <cp:lastModifiedBy>Microsoft Office User</cp:lastModifiedBy>
  <cp:revision>22</cp:revision>
  <dcterms:created xsi:type="dcterms:W3CDTF">2021-04-19T06:21:01Z</dcterms:created>
  <dcterms:modified xsi:type="dcterms:W3CDTF">2021-07-22T11:59:06Z</dcterms:modified>
</cp:coreProperties>
</file>