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7" r:id="rId5"/>
    <p:sldId id="263" r:id="rId6"/>
    <p:sldId id="262" r:id="rId7"/>
    <p:sldId id="269" r:id="rId8"/>
    <p:sldId id="279" r:id="rId9"/>
    <p:sldId id="280" r:id="rId10"/>
    <p:sldId id="281" r:id="rId11"/>
    <p:sldId id="282" r:id="rId12"/>
    <p:sldId id="284" r:id="rId13"/>
    <p:sldId id="283" r:id="rId14"/>
    <p:sldId id="285" r:id="rId15"/>
    <p:sldId id="286" r:id="rId16"/>
    <p:sldId id="264" r:id="rId17"/>
    <p:sldId id="275" r:id="rId18"/>
    <p:sldId id="287" r:id="rId19"/>
    <p:sldId id="288" r:id="rId20"/>
    <p:sldId id="289" r:id="rId21"/>
    <p:sldId id="290" r:id="rId22"/>
    <p:sldId id="293" r:id="rId23"/>
    <p:sldId id="265" r:id="rId24"/>
    <p:sldId id="266" r:id="rId25"/>
    <p:sldId id="270" r:id="rId26"/>
    <p:sldId id="292" r:id="rId27"/>
    <p:sldId id="294" r:id="rId28"/>
    <p:sldId id="295" r:id="rId29"/>
    <p:sldId id="272" r:id="rId30"/>
    <p:sldId id="273" r:id="rId31"/>
    <p:sldId id="274" r:id="rId32"/>
    <p:sldId id="276" r:id="rId33"/>
    <p:sldId id="277" r:id="rId34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3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00"/>
    <a:srgbClr val="008080"/>
    <a:srgbClr val="339933"/>
    <a:srgbClr val="FF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9" autoAdjust="0"/>
    <p:restoredTop sz="94629" autoAdjust="0"/>
  </p:normalViewPr>
  <p:slideViewPr>
    <p:cSldViewPr showGuides="1">
      <p:cViewPr varScale="1">
        <p:scale>
          <a:sx n="106" d="100"/>
          <a:sy n="106" d="100"/>
        </p:scale>
        <p:origin x="1614" y="114"/>
      </p:cViewPr>
      <p:guideLst>
        <p:guide orient="horz" pos="2115"/>
        <p:guide pos="3334"/>
      </p:guideLst>
    </p:cSldViewPr>
  </p:slideViewPr>
  <p:outlineViewPr>
    <p:cViewPr>
      <p:scale>
        <a:sx n="33" d="100"/>
        <a:sy n="33" d="100"/>
      </p:scale>
      <p:origin x="0" y="65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CC1B5-FC88-4F67-A82B-2D21B1E5B15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E7DD453-03A8-4D03-B528-9C514C7A38EF}">
      <dgm:prSet phldrT="[Text]"/>
      <dgm:spPr/>
      <dgm:t>
        <a:bodyPr/>
        <a:lstStyle/>
        <a:p>
          <a:r>
            <a:rPr lang="de-DE" dirty="0"/>
            <a:t>Studium</a:t>
          </a:r>
        </a:p>
      </dgm:t>
    </dgm:pt>
    <dgm:pt modelId="{E3277A14-6DD9-4090-A4C7-0609B32416DE}" type="parTrans" cxnId="{23781F2C-E06D-47A8-AF67-EBE9F1342992}">
      <dgm:prSet/>
      <dgm:spPr/>
      <dgm:t>
        <a:bodyPr/>
        <a:lstStyle/>
        <a:p>
          <a:endParaRPr lang="de-DE"/>
        </a:p>
      </dgm:t>
    </dgm:pt>
    <dgm:pt modelId="{534157B3-DE54-4324-9294-D434E02FF201}" type="sibTrans" cxnId="{23781F2C-E06D-47A8-AF67-EBE9F1342992}">
      <dgm:prSet/>
      <dgm:spPr/>
      <dgm:t>
        <a:bodyPr/>
        <a:lstStyle/>
        <a:p>
          <a:endParaRPr lang="de-DE"/>
        </a:p>
      </dgm:t>
    </dgm:pt>
    <dgm:pt modelId="{99082F5F-92FD-4525-BEA3-D833AD5E3E3B}">
      <dgm:prSet phldrT="[Text]"/>
      <dgm:spPr/>
      <dgm:t>
        <a:bodyPr/>
        <a:lstStyle/>
        <a:p>
          <a:r>
            <a:rPr lang="de-DE" dirty="0"/>
            <a:t>Europa</a:t>
          </a:r>
        </a:p>
      </dgm:t>
    </dgm:pt>
    <dgm:pt modelId="{BF136CDC-46E9-4591-8E6B-A85FE9E8FD90}" type="parTrans" cxnId="{6019B5A0-16BC-4C89-8F22-350B6C271ABA}">
      <dgm:prSet/>
      <dgm:spPr/>
      <dgm:t>
        <a:bodyPr/>
        <a:lstStyle/>
        <a:p>
          <a:endParaRPr lang="de-DE"/>
        </a:p>
      </dgm:t>
    </dgm:pt>
    <dgm:pt modelId="{8768DD9D-EE81-4A8C-8CAD-60107DB4E237}" type="sibTrans" cxnId="{6019B5A0-16BC-4C89-8F22-350B6C271ABA}">
      <dgm:prSet/>
      <dgm:spPr/>
      <dgm:t>
        <a:bodyPr/>
        <a:lstStyle/>
        <a:p>
          <a:endParaRPr lang="de-DE"/>
        </a:p>
      </dgm:t>
    </dgm:pt>
    <dgm:pt modelId="{7CE662ED-2DED-44E8-91F2-32EB7E92B777}">
      <dgm:prSet phldrT="[Text]"/>
      <dgm:spPr/>
      <dgm:t>
        <a:bodyPr/>
        <a:lstStyle/>
        <a:p>
          <a:r>
            <a:rPr lang="de-DE" dirty="0"/>
            <a:t>Welt</a:t>
          </a:r>
        </a:p>
      </dgm:t>
    </dgm:pt>
    <dgm:pt modelId="{0F3B2ADF-AE45-4710-9290-8D18F50D8E42}" type="parTrans" cxnId="{D64A1A34-27F8-47D4-B9FA-83945D6C2283}">
      <dgm:prSet/>
      <dgm:spPr/>
      <dgm:t>
        <a:bodyPr/>
        <a:lstStyle/>
        <a:p>
          <a:endParaRPr lang="de-DE"/>
        </a:p>
      </dgm:t>
    </dgm:pt>
    <dgm:pt modelId="{C4991A96-D974-4A2C-AAD9-D5B32CA72940}" type="sibTrans" cxnId="{D64A1A34-27F8-47D4-B9FA-83945D6C2283}">
      <dgm:prSet/>
      <dgm:spPr/>
      <dgm:t>
        <a:bodyPr/>
        <a:lstStyle/>
        <a:p>
          <a:endParaRPr lang="de-DE"/>
        </a:p>
      </dgm:t>
    </dgm:pt>
    <dgm:pt modelId="{87F61C6D-C6ED-4EE0-AD79-D0296269192E}" type="pres">
      <dgm:prSet presAssocID="{185CC1B5-FC88-4F67-A82B-2D21B1E5B1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7ABEF12-CE7D-4551-8C4B-26D4914F3FFD}" type="pres">
      <dgm:prSet presAssocID="{CE7DD453-03A8-4D03-B528-9C514C7A38EF}" presName="hierRoot1" presStyleCnt="0">
        <dgm:presLayoutVars>
          <dgm:hierBranch val="init"/>
        </dgm:presLayoutVars>
      </dgm:prSet>
      <dgm:spPr/>
    </dgm:pt>
    <dgm:pt modelId="{F458E1F7-9C8C-4EDA-80B9-F0467CFF842E}" type="pres">
      <dgm:prSet presAssocID="{CE7DD453-03A8-4D03-B528-9C514C7A38EF}" presName="rootComposite1" presStyleCnt="0"/>
      <dgm:spPr/>
    </dgm:pt>
    <dgm:pt modelId="{E3FF2228-C292-442B-B8B8-F4CF708253F5}" type="pres">
      <dgm:prSet presAssocID="{CE7DD453-03A8-4D03-B528-9C514C7A38EF}" presName="rootText1" presStyleLbl="node0" presStyleIdx="0" presStyleCnt="1" custLinFactNeighborX="-25586">
        <dgm:presLayoutVars>
          <dgm:chPref val="3"/>
        </dgm:presLayoutVars>
      </dgm:prSet>
      <dgm:spPr/>
    </dgm:pt>
    <dgm:pt modelId="{8862FAAF-3CE5-4171-A2C2-5CCD5AC96D55}" type="pres">
      <dgm:prSet presAssocID="{CE7DD453-03A8-4D03-B528-9C514C7A38EF}" presName="rootConnector1" presStyleLbl="node1" presStyleIdx="0" presStyleCnt="0"/>
      <dgm:spPr/>
    </dgm:pt>
    <dgm:pt modelId="{2AD86710-BF46-4CF2-9143-0F3786226901}" type="pres">
      <dgm:prSet presAssocID="{CE7DD453-03A8-4D03-B528-9C514C7A38EF}" presName="hierChild2" presStyleCnt="0"/>
      <dgm:spPr/>
    </dgm:pt>
    <dgm:pt modelId="{66B10B21-2C5E-458B-BB17-7CD4527A0A84}" type="pres">
      <dgm:prSet presAssocID="{BF136CDC-46E9-4591-8E6B-A85FE9E8FD90}" presName="Name37" presStyleLbl="parChTrans1D2" presStyleIdx="0" presStyleCnt="2"/>
      <dgm:spPr/>
    </dgm:pt>
    <dgm:pt modelId="{ACA0F951-17EB-4216-8897-27FB929DE3B6}" type="pres">
      <dgm:prSet presAssocID="{99082F5F-92FD-4525-BEA3-D833AD5E3E3B}" presName="hierRoot2" presStyleCnt="0">
        <dgm:presLayoutVars>
          <dgm:hierBranch val="init"/>
        </dgm:presLayoutVars>
      </dgm:prSet>
      <dgm:spPr/>
    </dgm:pt>
    <dgm:pt modelId="{D458ECD9-A5AC-4326-AD02-A9C09A51639A}" type="pres">
      <dgm:prSet presAssocID="{99082F5F-92FD-4525-BEA3-D833AD5E3E3B}" presName="rootComposite" presStyleCnt="0"/>
      <dgm:spPr/>
    </dgm:pt>
    <dgm:pt modelId="{06F3268B-6BE9-4374-BA2F-269133315D63}" type="pres">
      <dgm:prSet presAssocID="{99082F5F-92FD-4525-BEA3-D833AD5E3E3B}" presName="rootText" presStyleLbl="node2" presStyleIdx="0" presStyleCnt="2" custLinFactNeighborX="-82936">
        <dgm:presLayoutVars>
          <dgm:chPref val="3"/>
        </dgm:presLayoutVars>
      </dgm:prSet>
      <dgm:spPr/>
    </dgm:pt>
    <dgm:pt modelId="{8FA3C130-0F15-4CB5-9EB1-410B9E806584}" type="pres">
      <dgm:prSet presAssocID="{99082F5F-92FD-4525-BEA3-D833AD5E3E3B}" presName="rootConnector" presStyleLbl="node2" presStyleIdx="0" presStyleCnt="2"/>
      <dgm:spPr/>
    </dgm:pt>
    <dgm:pt modelId="{91680E30-5839-4301-942E-053AB7BE141C}" type="pres">
      <dgm:prSet presAssocID="{99082F5F-92FD-4525-BEA3-D833AD5E3E3B}" presName="hierChild4" presStyleCnt="0"/>
      <dgm:spPr/>
    </dgm:pt>
    <dgm:pt modelId="{24D56496-B5B6-49C1-9AFB-48C8E39BBAA7}" type="pres">
      <dgm:prSet presAssocID="{99082F5F-92FD-4525-BEA3-D833AD5E3E3B}" presName="hierChild5" presStyleCnt="0"/>
      <dgm:spPr/>
    </dgm:pt>
    <dgm:pt modelId="{2797F7E3-8A4C-4F92-B7D4-2AB041C209B3}" type="pres">
      <dgm:prSet presAssocID="{0F3B2ADF-AE45-4710-9290-8D18F50D8E42}" presName="Name37" presStyleLbl="parChTrans1D2" presStyleIdx="1" presStyleCnt="2"/>
      <dgm:spPr/>
    </dgm:pt>
    <dgm:pt modelId="{3AC3C344-AC8A-419E-AF97-4E028A16710E}" type="pres">
      <dgm:prSet presAssocID="{7CE662ED-2DED-44E8-91F2-32EB7E92B777}" presName="hierRoot2" presStyleCnt="0">
        <dgm:presLayoutVars>
          <dgm:hierBranch val="init"/>
        </dgm:presLayoutVars>
      </dgm:prSet>
      <dgm:spPr/>
    </dgm:pt>
    <dgm:pt modelId="{0E31FB7E-6E21-421A-BF50-57A3411C47D4}" type="pres">
      <dgm:prSet presAssocID="{7CE662ED-2DED-44E8-91F2-32EB7E92B777}" presName="rootComposite" presStyleCnt="0"/>
      <dgm:spPr/>
    </dgm:pt>
    <dgm:pt modelId="{3B835962-0234-4DA9-AD12-7EA659B5BFDE}" type="pres">
      <dgm:prSet presAssocID="{7CE662ED-2DED-44E8-91F2-32EB7E92B777}" presName="rootText" presStyleLbl="node2" presStyleIdx="1" presStyleCnt="2" custLinFactNeighborX="28938">
        <dgm:presLayoutVars>
          <dgm:chPref val="3"/>
        </dgm:presLayoutVars>
      </dgm:prSet>
      <dgm:spPr/>
    </dgm:pt>
    <dgm:pt modelId="{3AD64E71-307E-49B6-90E2-A2E54B9B98B5}" type="pres">
      <dgm:prSet presAssocID="{7CE662ED-2DED-44E8-91F2-32EB7E92B777}" presName="rootConnector" presStyleLbl="node2" presStyleIdx="1" presStyleCnt="2"/>
      <dgm:spPr/>
    </dgm:pt>
    <dgm:pt modelId="{F300A205-F0B9-480C-BDAE-C4FB949B8AA0}" type="pres">
      <dgm:prSet presAssocID="{7CE662ED-2DED-44E8-91F2-32EB7E92B777}" presName="hierChild4" presStyleCnt="0"/>
      <dgm:spPr/>
    </dgm:pt>
    <dgm:pt modelId="{38E45F3A-4B7B-4903-8A6B-F19671FF2BD7}" type="pres">
      <dgm:prSet presAssocID="{7CE662ED-2DED-44E8-91F2-32EB7E92B777}" presName="hierChild5" presStyleCnt="0"/>
      <dgm:spPr/>
    </dgm:pt>
    <dgm:pt modelId="{86E1381C-D733-441B-9B74-1AA9DC8F677C}" type="pres">
      <dgm:prSet presAssocID="{CE7DD453-03A8-4D03-B528-9C514C7A38EF}" presName="hierChild3" presStyleCnt="0"/>
      <dgm:spPr/>
    </dgm:pt>
  </dgm:ptLst>
  <dgm:cxnLst>
    <dgm:cxn modelId="{1527DA20-EC4C-4EDA-AE7C-A6DC2A22C611}" type="presOf" srcId="{7CE662ED-2DED-44E8-91F2-32EB7E92B777}" destId="{3AD64E71-307E-49B6-90E2-A2E54B9B98B5}" srcOrd="1" destOrd="0" presId="urn:microsoft.com/office/officeart/2005/8/layout/orgChart1"/>
    <dgm:cxn modelId="{23781F2C-E06D-47A8-AF67-EBE9F1342992}" srcId="{185CC1B5-FC88-4F67-A82B-2D21B1E5B15F}" destId="{CE7DD453-03A8-4D03-B528-9C514C7A38EF}" srcOrd="0" destOrd="0" parTransId="{E3277A14-6DD9-4090-A4C7-0609B32416DE}" sibTransId="{534157B3-DE54-4324-9294-D434E02FF201}"/>
    <dgm:cxn modelId="{D64A1A34-27F8-47D4-B9FA-83945D6C2283}" srcId="{CE7DD453-03A8-4D03-B528-9C514C7A38EF}" destId="{7CE662ED-2DED-44E8-91F2-32EB7E92B777}" srcOrd="1" destOrd="0" parTransId="{0F3B2ADF-AE45-4710-9290-8D18F50D8E42}" sibTransId="{C4991A96-D974-4A2C-AAD9-D5B32CA72940}"/>
    <dgm:cxn modelId="{3FC0D13B-54A6-464C-B273-8E374F5B00D8}" type="presOf" srcId="{185CC1B5-FC88-4F67-A82B-2D21B1E5B15F}" destId="{87F61C6D-C6ED-4EE0-AD79-D0296269192E}" srcOrd="0" destOrd="0" presId="urn:microsoft.com/office/officeart/2005/8/layout/orgChart1"/>
    <dgm:cxn modelId="{B00FE180-FAFE-4559-9824-0C0C841581DA}" type="presOf" srcId="{CE7DD453-03A8-4D03-B528-9C514C7A38EF}" destId="{8862FAAF-3CE5-4171-A2C2-5CCD5AC96D55}" srcOrd="1" destOrd="0" presId="urn:microsoft.com/office/officeart/2005/8/layout/orgChart1"/>
    <dgm:cxn modelId="{3DC85990-AE2C-486B-BBCF-783F77C61E1D}" type="presOf" srcId="{99082F5F-92FD-4525-BEA3-D833AD5E3E3B}" destId="{8FA3C130-0F15-4CB5-9EB1-410B9E806584}" srcOrd="1" destOrd="0" presId="urn:microsoft.com/office/officeart/2005/8/layout/orgChart1"/>
    <dgm:cxn modelId="{6019B5A0-16BC-4C89-8F22-350B6C271ABA}" srcId="{CE7DD453-03A8-4D03-B528-9C514C7A38EF}" destId="{99082F5F-92FD-4525-BEA3-D833AD5E3E3B}" srcOrd="0" destOrd="0" parTransId="{BF136CDC-46E9-4591-8E6B-A85FE9E8FD90}" sibTransId="{8768DD9D-EE81-4A8C-8CAD-60107DB4E237}"/>
    <dgm:cxn modelId="{C8CA99B9-D246-4138-A8A2-41195791FCFF}" type="presOf" srcId="{BF136CDC-46E9-4591-8E6B-A85FE9E8FD90}" destId="{66B10B21-2C5E-458B-BB17-7CD4527A0A84}" srcOrd="0" destOrd="0" presId="urn:microsoft.com/office/officeart/2005/8/layout/orgChart1"/>
    <dgm:cxn modelId="{00F77ED2-93A9-427B-A24C-DE78501722A1}" type="presOf" srcId="{99082F5F-92FD-4525-BEA3-D833AD5E3E3B}" destId="{06F3268B-6BE9-4374-BA2F-269133315D63}" srcOrd="0" destOrd="0" presId="urn:microsoft.com/office/officeart/2005/8/layout/orgChart1"/>
    <dgm:cxn modelId="{E8875DF5-2BF0-4198-A69C-CC7B7F2BF2CD}" type="presOf" srcId="{0F3B2ADF-AE45-4710-9290-8D18F50D8E42}" destId="{2797F7E3-8A4C-4F92-B7D4-2AB041C209B3}" srcOrd="0" destOrd="0" presId="urn:microsoft.com/office/officeart/2005/8/layout/orgChart1"/>
    <dgm:cxn modelId="{D1093DF6-92AB-4506-8404-BA2A8D33EA3E}" type="presOf" srcId="{CE7DD453-03A8-4D03-B528-9C514C7A38EF}" destId="{E3FF2228-C292-442B-B8B8-F4CF708253F5}" srcOrd="0" destOrd="0" presId="urn:microsoft.com/office/officeart/2005/8/layout/orgChart1"/>
    <dgm:cxn modelId="{6B2F9FFF-750F-4DED-9A94-3CD476B56330}" type="presOf" srcId="{7CE662ED-2DED-44E8-91F2-32EB7E92B777}" destId="{3B835962-0234-4DA9-AD12-7EA659B5BFDE}" srcOrd="0" destOrd="0" presId="urn:microsoft.com/office/officeart/2005/8/layout/orgChart1"/>
    <dgm:cxn modelId="{E37DB033-6AAF-4366-AEE2-1953847EB416}" type="presParOf" srcId="{87F61C6D-C6ED-4EE0-AD79-D0296269192E}" destId="{07ABEF12-CE7D-4551-8C4B-26D4914F3FFD}" srcOrd="0" destOrd="0" presId="urn:microsoft.com/office/officeart/2005/8/layout/orgChart1"/>
    <dgm:cxn modelId="{8DB99AA4-E6BE-4500-9D3E-4E9D5283201F}" type="presParOf" srcId="{07ABEF12-CE7D-4551-8C4B-26D4914F3FFD}" destId="{F458E1F7-9C8C-4EDA-80B9-F0467CFF842E}" srcOrd="0" destOrd="0" presId="urn:microsoft.com/office/officeart/2005/8/layout/orgChart1"/>
    <dgm:cxn modelId="{C387C7AC-7146-4370-9352-7EC8565FB8F9}" type="presParOf" srcId="{F458E1F7-9C8C-4EDA-80B9-F0467CFF842E}" destId="{E3FF2228-C292-442B-B8B8-F4CF708253F5}" srcOrd="0" destOrd="0" presId="urn:microsoft.com/office/officeart/2005/8/layout/orgChart1"/>
    <dgm:cxn modelId="{800BA42B-BEFE-412F-A23A-87EB861693B4}" type="presParOf" srcId="{F458E1F7-9C8C-4EDA-80B9-F0467CFF842E}" destId="{8862FAAF-3CE5-4171-A2C2-5CCD5AC96D55}" srcOrd="1" destOrd="0" presId="urn:microsoft.com/office/officeart/2005/8/layout/orgChart1"/>
    <dgm:cxn modelId="{68806EA3-385D-4D0A-8363-B42B69724FE8}" type="presParOf" srcId="{07ABEF12-CE7D-4551-8C4B-26D4914F3FFD}" destId="{2AD86710-BF46-4CF2-9143-0F3786226901}" srcOrd="1" destOrd="0" presId="urn:microsoft.com/office/officeart/2005/8/layout/orgChart1"/>
    <dgm:cxn modelId="{B54E8CFD-40F0-4017-B42D-BE8139D92AA0}" type="presParOf" srcId="{2AD86710-BF46-4CF2-9143-0F3786226901}" destId="{66B10B21-2C5E-458B-BB17-7CD4527A0A84}" srcOrd="0" destOrd="0" presId="urn:microsoft.com/office/officeart/2005/8/layout/orgChart1"/>
    <dgm:cxn modelId="{BF2D0BC1-1160-435F-ACDC-10A4B4F5C29E}" type="presParOf" srcId="{2AD86710-BF46-4CF2-9143-0F3786226901}" destId="{ACA0F951-17EB-4216-8897-27FB929DE3B6}" srcOrd="1" destOrd="0" presId="urn:microsoft.com/office/officeart/2005/8/layout/orgChart1"/>
    <dgm:cxn modelId="{04B5A63A-0B86-4563-B901-01E42C94F488}" type="presParOf" srcId="{ACA0F951-17EB-4216-8897-27FB929DE3B6}" destId="{D458ECD9-A5AC-4326-AD02-A9C09A51639A}" srcOrd="0" destOrd="0" presId="urn:microsoft.com/office/officeart/2005/8/layout/orgChart1"/>
    <dgm:cxn modelId="{8504F8D9-8C8A-495A-8071-59D8D0DE888E}" type="presParOf" srcId="{D458ECD9-A5AC-4326-AD02-A9C09A51639A}" destId="{06F3268B-6BE9-4374-BA2F-269133315D63}" srcOrd="0" destOrd="0" presId="urn:microsoft.com/office/officeart/2005/8/layout/orgChart1"/>
    <dgm:cxn modelId="{A4368981-F2E0-493E-B356-7F03150A6149}" type="presParOf" srcId="{D458ECD9-A5AC-4326-AD02-A9C09A51639A}" destId="{8FA3C130-0F15-4CB5-9EB1-410B9E806584}" srcOrd="1" destOrd="0" presId="urn:microsoft.com/office/officeart/2005/8/layout/orgChart1"/>
    <dgm:cxn modelId="{35498554-F6AB-4481-B7AC-BD6AE4A3FC26}" type="presParOf" srcId="{ACA0F951-17EB-4216-8897-27FB929DE3B6}" destId="{91680E30-5839-4301-942E-053AB7BE141C}" srcOrd="1" destOrd="0" presId="urn:microsoft.com/office/officeart/2005/8/layout/orgChart1"/>
    <dgm:cxn modelId="{B5472BA5-A006-4440-A217-E5784E436896}" type="presParOf" srcId="{ACA0F951-17EB-4216-8897-27FB929DE3B6}" destId="{24D56496-B5B6-49C1-9AFB-48C8E39BBAA7}" srcOrd="2" destOrd="0" presId="urn:microsoft.com/office/officeart/2005/8/layout/orgChart1"/>
    <dgm:cxn modelId="{FEA3E341-F255-465D-AC69-99243C88A956}" type="presParOf" srcId="{2AD86710-BF46-4CF2-9143-0F3786226901}" destId="{2797F7E3-8A4C-4F92-B7D4-2AB041C209B3}" srcOrd="2" destOrd="0" presId="urn:microsoft.com/office/officeart/2005/8/layout/orgChart1"/>
    <dgm:cxn modelId="{496C8C27-86AF-48E4-8F51-A663910AB8E6}" type="presParOf" srcId="{2AD86710-BF46-4CF2-9143-0F3786226901}" destId="{3AC3C344-AC8A-419E-AF97-4E028A16710E}" srcOrd="3" destOrd="0" presId="urn:microsoft.com/office/officeart/2005/8/layout/orgChart1"/>
    <dgm:cxn modelId="{D57E8C51-ADE4-42DC-A6C5-B9EFEF5A1CAB}" type="presParOf" srcId="{3AC3C344-AC8A-419E-AF97-4E028A16710E}" destId="{0E31FB7E-6E21-421A-BF50-57A3411C47D4}" srcOrd="0" destOrd="0" presId="urn:microsoft.com/office/officeart/2005/8/layout/orgChart1"/>
    <dgm:cxn modelId="{2B72308D-FF3A-4142-848B-A8FE7C781697}" type="presParOf" srcId="{0E31FB7E-6E21-421A-BF50-57A3411C47D4}" destId="{3B835962-0234-4DA9-AD12-7EA659B5BFDE}" srcOrd="0" destOrd="0" presId="urn:microsoft.com/office/officeart/2005/8/layout/orgChart1"/>
    <dgm:cxn modelId="{A6C39335-55AF-4007-B529-628AABA7F220}" type="presParOf" srcId="{0E31FB7E-6E21-421A-BF50-57A3411C47D4}" destId="{3AD64E71-307E-49B6-90E2-A2E54B9B98B5}" srcOrd="1" destOrd="0" presId="urn:microsoft.com/office/officeart/2005/8/layout/orgChart1"/>
    <dgm:cxn modelId="{2677011B-A90C-4B53-B1B4-091834BAE963}" type="presParOf" srcId="{3AC3C344-AC8A-419E-AF97-4E028A16710E}" destId="{F300A205-F0B9-480C-BDAE-C4FB949B8AA0}" srcOrd="1" destOrd="0" presId="urn:microsoft.com/office/officeart/2005/8/layout/orgChart1"/>
    <dgm:cxn modelId="{545F8E64-F28A-4CE5-A766-4A603483F2BF}" type="presParOf" srcId="{3AC3C344-AC8A-419E-AF97-4E028A16710E}" destId="{38E45F3A-4B7B-4903-8A6B-F19671FF2BD7}" srcOrd="2" destOrd="0" presId="urn:microsoft.com/office/officeart/2005/8/layout/orgChart1"/>
    <dgm:cxn modelId="{A94611D7-5A47-4468-85F5-E60DAB23AFE4}" type="presParOf" srcId="{07ABEF12-CE7D-4551-8C4B-26D4914F3FFD}" destId="{86E1381C-D733-441B-9B74-1AA9DC8F67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7F7E3-8A4C-4F92-B7D4-2AB041C209B3}">
      <dsp:nvSpPr>
        <dsp:cNvPr id="0" name=""/>
        <dsp:cNvSpPr/>
      </dsp:nvSpPr>
      <dsp:spPr>
        <a:xfrm>
          <a:off x="3865967" y="958717"/>
          <a:ext cx="2205159" cy="402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98"/>
              </a:lnTo>
              <a:lnTo>
                <a:pt x="2205159" y="201298"/>
              </a:lnTo>
              <a:lnTo>
                <a:pt x="2205159" y="402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10B21-2C5E-458B-BB17-7CD4527A0A84}">
      <dsp:nvSpPr>
        <dsp:cNvPr id="0" name=""/>
        <dsp:cNvSpPr/>
      </dsp:nvSpPr>
      <dsp:spPr>
        <a:xfrm>
          <a:off x="1606630" y="958717"/>
          <a:ext cx="2259337" cy="402597"/>
        </a:xfrm>
        <a:custGeom>
          <a:avLst/>
          <a:gdLst/>
          <a:ahLst/>
          <a:cxnLst/>
          <a:rect l="0" t="0" r="0" b="0"/>
          <a:pathLst>
            <a:path>
              <a:moveTo>
                <a:pt x="2259337" y="0"/>
              </a:moveTo>
              <a:lnTo>
                <a:pt x="2259337" y="201298"/>
              </a:lnTo>
              <a:lnTo>
                <a:pt x="0" y="201298"/>
              </a:lnTo>
              <a:lnTo>
                <a:pt x="0" y="402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F2228-C292-442B-B8B8-F4CF708253F5}">
      <dsp:nvSpPr>
        <dsp:cNvPr id="0" name=""/>
        <dsp:cNvSpPr/>
      </dsp:nvSpPr>
      <dsp:spPr>
        <a:xfrm>
          <a:off x="2907402" y="152"/>
          <a:ext cx="1917129" cy="958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300" kern="1200" dirty="0"/>
            <a:t>Studium</a:t>
          </a:r>
        </a:p>
      </dsp:txBody>
      <dsp:txXfrm>
        <a:off x="2907402" y="152"/>
        <a:ext cx="1917129" cy="958564"/>
      </dsp:txXfrm>
    </dsp:sp>
    <dsp:sp modelId="{06F3268B-6BE9-4374-BA2F-269133315D63}">
      <dsp:nvSpPr>
        <dsp:cNvPr id="0" name=""/>
        <dsp:cNvSpPr/>
      </dsp:nvSpPr>
      <dsp:spPr>
        <a:xfrm>
          <a:off x="648065" y="1361314"/>
          <a:ext cx="1917129" cy="958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300" kern="1200" dirty="0"/>
            <a:t>Europa</a:t>
          </a:r>
        </a:p>
      </dsp:txBody>
      <dsp:txXfrm>
        <a:off x="648065" y="1361314"/>
        <a:ext cx="1917129" cy="958564"/>
      </dsp:txXfrm>
    </dsp:sp>
    <dsp:sp modelId="{3B835962-0234-4DA9-AD12-7EA659B5BFDE}">
      <dsp:nvSpPr>
        <dsp:cNvPr id="0" name=""/>
        <dsp:cNvSpPr/>
      </dsp:nvSpPr>
      <dsp:spPr>
        <a:xfrm>
          <a:off x="5112561" y="1361314"/>
          <a:ext cx="1917129" cy="958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300" kern="1200" dirty="0"/>
            <a:t>Welt</a:t>
          </a:r>
        </a:p>
      </dsp:txBody>
      <dsp:txXfrm>
        <a:off x="5112561" y="1361314"/>
        <a:ext cx="1917129" cy="958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39942" y="188640"/>
            <a:ext cx="8678416" cy="2016224"/>
          </a:xfrm>
          <a:prstGeom prst="rect">
            <a:avLst/>
          </a:prstGeom>
          <a:solidFill>
            <a:srgbClr val="FF8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19" y="188641"/>
            <a:ext cx="1405039" cy="108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 userDrawn="1"/>
        </p:nvCxnSpPr>
        <p:spPr>
          <a:xfrm>
            <a:off x="214064" y="6597352"/>
            <a:ext cx="87504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217016" y="6655761"/>
            <a:ext cx="878497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4217988" algn="l"/>
                <a:tab pos="8694738" algn="r"/>
              </a:tabLst>
            </a:pPr>
            <a:r>
              <a:rPr lang="de-DE" sz="800" dirty="0"/>
              <a:t>Prof. Dr. Grossmann 		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162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AFDB-BB31-44AB-AA99-4532B6B179EA}" type="datetimeFigureOut">
              <a:rPr lang="de-DE" smtClean="0"/>
              <a:t>01.06.2024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A9-856D-4B48-A351-7167BB23E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58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AFDB-BB31-44AB-AA99-4532B6B179EA}" type="datetimeFigureOut">
              <a:rPr lang="de-DE" smtClean="0"/>
              <a:t>01.06.2024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A9-856D-4B48-A351-7167BB23E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2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39942" y="188640"/>
            <a:ext cx="8534400" cy="1086804"/>
          </a:xfrm>
          <a:prstGeom prst="rect">
            <a:avLst/>
          </a:prstGeom>
          <a:solidFill>
            <a:srgbClr val="FF8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19" y="188641"/>
            <a:ext cx="1405039" cy="108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056119" cy="1000806"/>
          </a:xfrm>
        </p:spPr>
        <p:txBody>
          <a:bodyPr lIns="0" tIns="0" rIns="0" bIns="0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942" y="1275445"/>
            <a:ext cx="8678416" cy="5321907"/>
          </a:xfrm>
        </p:spPr>
        <p:txBody>
          <a:bodyPr/>
          <a:lstStyle>
            <a:lvl1pPr marL="0" indent="0">
              <a:buNone/>
              <a:defRPr sz="2400"/>
            </a:lvl1pPr>
            <a:lvl2pPr marL="809625" indent="-352425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4064" y="6597352"/>
            <a:ext cx="87504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217016" y="6655761"/>
            <a:ext cx="878497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3048000" algn="l"/>
                <a:tab pos="8694738" algn="r"/>
              </a:tabLst>
            </a:pPr>
            <a:r>
              <a:rPr lang="de-DE" sz="800" dirty="0"/>
              <a:t>Prof. Dr. Großmann 	                             </a:t>
            </a:r>
            <a:r>
              <a:rPr lang="de-DE" sz="800" dirty="0" err="1"/>
              <a:t>GoOut</a:t>
            </a:r>
            <a:r>
              <a:rPr lang="de-DE" sz="800" dirty="0"/>
              <a:t>: Fakultät Elektrotechnik	</a:t>
            </a:r>
            <a:fld id="{FB847CA6-C65E-41CA-AFF6-E6BD199B5EBA}" type="slidenum">
              <a:rPr lang="de-DE" sz="800" smtClean="0"/>
              <a:pPr>
                <a:tabLst>
                  <a:tab pos="3048000" algn="l"/>
                  <a:tab pos="8694738" algn="r"/>
                </a:tabLst>
              </a:pPr>
              <a:t>‹Nr.›</a:t>
            </a:fld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97172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AFDB-BB31-44AB-AA99-4532B6B179EA}" type="datetimeFigureOut">
              <a:rPr lang="de-DE" smtClean="0"/>
              <a:t>01.06.2024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A9-856D-4B48-A351-7167BB23E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47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AFDB-BB31-44AB-AA99-4532B6B179EA}" type="datetimeFigureOut">
              <a:rPr lang="de-DE" smtClean="0"/>
              <a:t>01.06.2024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A9-856D-4B48-A351-7167BB23E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73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AFDB-BB31-44AB-AA99-4532B6B179EA}" type="datetimeFigureOut">
              <a:rPr lang="de-DE" smtClean="0"/>
              <a:t>01.06.2024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A9-856D-4B48-A351-7167BB23E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36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39942" y="188640"/>
            <a:ext cx="8534400" cy="1086804"/>
          </a:xfrm>
          <a:prstGeom prst="rect">
            <a:avLst/>
          </a:prstGeom>
          <a:solidFill>
            <a:srgbClr val="FF8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19" y="188641"/>
            <a:ext cx="1405039" cy="108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467544" y="47667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 </a:t>
            </a:r>
            <a:r>
              <a:rPr lang="de-DE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sensors</a:t>
            </a:r>
            <a:endParaRPr lang="de-DE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14064" y="6597352"/>
            <a:ext cx="87504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217016" y="6655761"/>
            <a:ext cx="878497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4217988" algn="l"/>
                <a:tab pos="8694738" algn="r"/>
              </a:tabLst>
            </a:pPr>
            <a:r>
              <a:rPr lang="de-DE" sz="800" dirty="0"/>
              <a:t>Prof. Dr. Grossmann 	V3.0	</a:t>
            </a:r>
            <a:fld id="{FB847CA6-C65E-41CA-AFF6-E6BD199B5EBA}" type="slidenum">
              <a:rPr lang="de-DE" sz="800" smtClean="0"/>
              <a:pPr>
                <a:tabLst>
                  <a:tab pos="4217988" algn="l"/>
                  <a:tab pos="8694738" algn="r"/>
                </a:tabLst>
              </a:pPr>
              <a:t>‹Nr.›</a:t>
            </a:fld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25226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AFDB-BB31-44AB-AA99-4532B6B179EA}" type="datetimeFigureOut">
              <a:rPr lang="de-DE" smtClean="0"/>
              <a:t>01.06.2024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A9-856D-4B48-A351-7167BB23E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80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AFDB-BB31-44AB-AA99-4532B6B179EA}" type="datetimeFigureOut">
              <a:rPr lang="de-DE" smtClean="0"/>
              <a:t>01.06.2024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A9-856D-4B48-A351-7167BB23E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42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AFDB-BB31-44AB-AA99-4532B6B179EA}" type="datetimeFigureOut">
              <a:rPr lang="de-DE" smtClean="0"/>
              <a:t>01.06.2024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A9-856D-4B48-A351-7167BB23E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76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CAFDB-BB31-44AB-AA99-4532B6B179EA}" type="datetimeFigureOut">
              <a:rPr lang="de-DE" smtClean="0"/>
              <a:t>01.06.2024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07A9-856D-4B48-A351-7167BB23E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39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ity-online.hs-augsburg.de/mobility/BewerbungServlet?identifier=AUGSBUR02&amp;kz_bew_art=OUT&amp;kz_bew_pers=S&amp;aust_prog=ALL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s-augsburg.de/International/International-Office/Working-Lunch.html" TargetMode="External"/><Relationship Id="rId4" Type="http://schemas.openxmlformats.org/officeDocument/2006/relationships/hyperlink" Target="https://www.hs-augsburg.de/International/Dein-Weg-ins-Ausland-kompakt/Anmeldung-und-Zuweisung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ity-online.hs-augsburg.de/mobility/MobilitySearchServlet4?org_id=54&amp;sprache=de&amp;kz_search=A&amp;kz_partner_link_type=0&amp;identifier=AUGSBUR02&amp;showOnlyKzSearch=0&amp;checkExisting=true&amp;showGoogleMapsLink=false&amp;gMapURLParameters=&amp;markerClicked=0&amp;regionClicked=0&amp;map_action_type=I&amp;is_show_inst_on_click=0&amp;submit_by_click=1&amp;inputBewArt=0&amp;inputBewPers=0&amp;allowBewArtBoth=0&amp;allowBewPersBoth=0&amp;completeURL=https://mobility-online.hs-augsburg.de/mobility/MobilitySearchServlet4?match%3D419080cbf27494a75752e0c61247cada417b2514a066c173288f10ef8b464a7d3e48d084c6790c9f0876cf4862bc47babfb2d45702ef6ebed7facd34f3e2b78508ed33646395b23cca789fe2a400cb1fdf8710d045b158245f16b14cf864da3878402b25302c43335ce748d141b81258cebb6ee49f1d5ba012baf49558c94f466352ac96d6e87dce3fee9ff1e265d5cb5f9509ec4c0e797cbd3800bb45dcbcb33ebf51910980566d&amp;map_lcd_action_type=N&amp;inst_id_heim=325075&amp;inst_id_heim_child=334464&amp;kz_bew_art=OUT&amp;kz_bew_pers=S&amp;studr_id=5516&amp;studj_id=0&amp;kon_id=0&amp;lcd_id=0&amp;inst_id_partner=0&amp;kz_stud_niveau=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-augsburg.de/Elektrotechnik/Internationales/Outgoing/Page26293.html" TargetMode="External"/><Relationship Id="rId7" Type="http://schemas.openxmlformats.org/officeDocument/2006/relationships/hyperlink" Target="https://www.hs-augsburg.de/International/Foerdermoeglichkeiten-fuer-Auslandsaufenthalte.html" TargetMode="External"/><Relationship Id="rId2" Type="http://schemas.openxmlformats.org/officeDocument/2006/relationships/hyperlink" Target="https://www.hs-augsburg.de/International/International-Office/Working-Lunc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bility-online.hs-augsburg.de/mobility/PortalServlet?identifier=AUGSBUR02&amp;bew_pers=S&amp;kz_bew_art=OUT&amp;showAll=0&amp;showPartner=1&amp;showAgreements=1&amp;showCooperations=0&amp;showMultiCooperations=0&amp;showQuestions=1&amp;showCoursesPerSemester=0&amp;preselectTab=ver_nav_button" TargetMode="External"/><Relationship Id="rId5" Type="http://schemas.openxmlformats.org/officeDocument/2006/relationships/hyperlink" Target="https://www.hs-augsburg.de/International/Travel-Diary.html" TargetMode="External"/><Relationship Id="rId4" Type="http://schemas.openxmlformats.org/officeDocument/2006/relationships/hyperlink" Target="https://www.hs-augsburg.de/Wirtschaft/Outgoing-Wirtschaft/Partnerhochschulen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ingweb.unian.it/Ingegner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ad.de/de/im-ausland-studieren-forschen-lehren/praktika-im-ausland/" TargetMode="External"/><Relationship Id="rId2" Type="http://schemas.openxmlformats.org/officeDocument/2006/relationships/hyperlink" Target="https://www.tha.de/International/Auslandspraktikum.p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://webaconnect.ning.com/photo/okan-university-2/next?context=us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hyperlink" Target="//upload.wikimedia.org/wikipedia/commons/c/cb/Viaducto_EPS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url?sa=i&amp;rct=j&amp;q=&amp;esrc=s&amp;frm=1&amp;source=imgres&amp;cd=&amp;ved=0ahUKEwiqzZex3Z7UAhUJkCwKHf6BAYEQjRwIBw&amp;url=http://www.lapinamk.fi/news/Lapin-ammattikorkeakoulun-toimilupahakemus-etenee/fuu3sfdb/0cc84487-1a81-411a-a0a1-8a8b42a25b6b&amp;psig=AFQjCNGCOJT5NAvE_Yv-Q0QAXv_lDZtW9g&amp;ust=1496478073304023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www.google.de/url?sa=i&amp;rct=j&amp;q=&amp;esrc=s&amp;frm=1&amp;source=images&amp;cd=&amp;cad=rja&amp;uact=8&amp;ved=0ahUKEwi3weLc3Z7UAhXhNJoKHfh9DrEQjRwIBw&amp;url=http://ig-fotografie.de/foto-reisen/lappland-fotoworkshop-reise-polarlicht&amp;psig=AFQjCNH9xfCbvNWxfwopd9s_E83XYn2rXA&amp;ust=1496478158638335" TargetMode="Externa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tha.de/International/Freie-Wahl-der-Hochschule.pag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mobility-online.hs-augsburg.de/mobility/PortalServlet?identifier=AUGSBUR02&amp;bew_pers=S&amp;kz_bew_art=OUT&amp;showAll=0&amp;showPartner=1&amp;showAgreements=1&amp;showCooperations=0&amp;showMultiCooperations=0&amp;showQuestions=1&amp;showCoursesPerSemester=0&amp;preselectTab=ver_nav_butto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86210"/>
          </a:xfrm>
        </p:spPr>
        <p:txBody>
          <a:bodyPr/>
          <a:lstStyle/>
          <a:p>
            <a:r>
              <a:rPr lang="de-DE" sz="2800" dirty="0" err="1"/>
              <a:t>GoOut</a:t>
            </a:r>
            <a:r>
              <a:rPr lang="de-DE" sz="2800" dirty="0"/>
              <a:t>: Informationen der Fakultät Elektrotechnik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27584" y="3645024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Ich bin </a:t>
            </a:r>
          </a:p>
          <a:p>
            <a:pPr lvl="1"/>
            <a:r>
              <a:rPr lang="de-DE" sz="3200" b="1" dirty="0"/>
              <a:t>dann </a:t>
            </a:r>
          </a:p>
          <a:p>
            <a:pPr lvl="1"/>
            <a:r>
              <a:rPr lang="de-DE" sz="3200" b="1" dirty="0"/>
              <a:t>     mal </a:t>
            </a:r>
          </a:p>
          <a:p>
            <a:pPr lvl="2"/>
            <a:r>
              <a:rPr lang="de-DE" sz="3200" b="1" dirty="0"/>
              <a:t>     weg…</a:t>
            </a:r>
          </a:p>
        </p:txBody>
      </p:sp>
      <p:pic>
        <p:nvPicPr>
          <p:cNvPr id="1026" name="Picture 2" descr="http://upload.wikimedia.org/wikipedia/commons/thumb/1/17/3quarter_globe.jpg/800px-3quarter_glob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t="8926" r="11391" b="51889"/>
          <a:stretch/>
        </p:blipFill>
        <p:spPr bwMode="auto">
          <a:xfrm>
            <a:off x="4035971" y="2492896"/>
            <a:ext cx="4866606" cy="333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035971" y="5877272"/>
            <a:ext cx="3632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Aus Wikipedia.de</a:t>
            </a:r>
          </a:p>
        </p:txBody>
      </p:sp>
    </p:spTree>
    <p:extLst>
      <p:ext uri="{BB962C8B-B14F-4D97-AF65-F5344CB8AC3E}">
        <p14:creationId xmlns:p14="http://schemas.microsoft.com/office/powerpoint/2010/main" val="251413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Auslandsstudium an einer Partnerhochschule: </a:t>
            </a:r>
            <a:r>
              <a:rPr lang="de-DE" dirty="0"/>
              <a:t>Zeitplan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39615BA-04E0-4632-A024-0EED38C65A60}"/>
              </a:ext>
            </a:extLst>
          </p:cNvPr>
          <p:cNvCxnSpPr/>
          <p:nvPr/>
        </p:nvCxnSpPr>
        <p:spPr>
          <a:xfrm>
            <a:off x="323528" y="1556792"/>
            <a:ext cx="0" cy="180020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37A1553-644C-4147-881E-C5774C36ADE9}"/>
              </a:ext>
            </a:extLst>
          </p:cNvPr>
          <p:cNvCxnSpPr>
            <a:cxnSpLocks/>
          </p:cNvCxnSpPr>
          <p:nvPr/>
        </p:nvCxnSpPr>
        <p:spPr>
          <a:xfrm flipH="1">
            <a:off x="323528" y="3356992"/>
            <a:ext cx="8568952" cy="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DDCA25D7-BCBF-4495-B8A7-A6C40A34042A}"/>
              </a:ext>
            </a:extLst>
          </p:cNvPr>
          <p:cNvSpPr/>
          <p:nvPr/>
        </p:nvSpPr>
        <p:spPr>
          <a:xfrm>
            <a:off x="323528" y="1628800"/>
            <a:ext cx="2232248" cy="17281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4ECE24-1D45-46B4-954E-A6A6284BC000}"/>
              </a:ext>
            </a:extLst>
          </p:cNvPr>
          <p:cNvSpPr/>
          <p:nvPr/>
        </p:nvSpPr>
        <p:spPr>
          <a:xfrm>
            <a:off x="2555776" y="1628800"/>
            <a:ext cx="2232248" cy="17281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513F85D-6F47-4354-869D-983308674BCC}"/>
              </a:ext>
            </a:extLst>
          </p:cNvPr>
          <p:cNvSpPr/>
          <p:nvPr/>
        </p:nvSpPr>
        <p:spPr>
          <a:xfrm>
            <a:off x="4788024" y="1628800"/>
            <a:ext cx="2232248" cy="17281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A75A482-5CE0-4132-A58A-550EF4C39CBE}"/>
              </a:ext>
            </a:extLst>
          </p:cNvPr>
          <p:cNvSpPr/>
          <p:nvPr/>
        </p:nvSpPr>
        <p:spPr>
          <a:xfrm>
            <a:off x="7020272" y="1628800"/>
            <a:ext cx="1800200" cy="17281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8B5037C-6454-4C6B-AEF3-73DE379E6C92}"/>
              </a:ext>
            </a:extLst>
          </p:cNvPr>
          <p:cNvSpPr/>
          <p:nvPr/>
        </p:nvSpPr>
        <p:spPr>
          <a:xfrm>
            <a:off x="4788024" y="2060848"/>
            <a:ext cx="403244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Auslandsaufenthalt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86A5F20-EDD1-473D-9C5F-DB2B5A921020}"/>
              </a:ext>
            </a:extLst>
          </p:cNvPr>
          <p:cNvSpPr txBox="1"/>
          <p:nvPr/>
        </p:nvSpPr>
        <p:spPr>
          <a:xfrm>
            <a:off x="2081000" y="3463172"/>
            <a:ext cx="64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15.2.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DD54C74-3B82-4FC9-84B7-4F91271CFC5B}"/>
              </a:ext>
            </a:extLst>
          </p:cNvPr>
          <p:cNvSpPr/>
          <p:nvPr/>
        </p:nvSpPr>
        <p:spPr>
          <a:xfrm>
            <a:off x="395536" y="2780928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71B6713-1121-4EE5-9C38-07883972AE35}"/>
              </a:ext>
            </a:extLst>
          </p:cNvPr>
          <p:cNvSpPr txBox="1"/>
          <p:nvPr/>
        </p:nvSpPr>
        <p:spPr>
          <a:xfrm>
            <a:off x="251520" y="393305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8500"/>
                </a:solidFill>
              </a:rPr>
              <a:t>Zuweisung: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Sie müssen nichts unternehmen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Zuweisung der Partnerhochschule in „Mobility Online“ bis 15.2.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Sie erhalten eine Benachrichtigung per Email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Ab jetzt ist die Bewerbung verbindlich! 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6AA4930-C9F9-4BDE-B847-32CCA6FC725D}"/>
              </a:ext>
            </a:extLst>
          </p:cNvPr>
          <p:cNvSpPr/>
          <p:nvPr/>
        </p:nvSpPr>
        <p:spPr>
          <a:xfrm>
            <a:off x="1115616" y="2564904"/>
            <a:ext cx="36004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9E955D1-945A-4087-8B24-1157076569E7}"/>
              </a:ext>
            </a:extLst>
          </p:cNvPr>
          <p:cNvCxnSpPr>
            <a:cxnSpLocks/>
          </p:cNvCxnSpPr>
          <p:nvPr/>
        </p:nvCxnSpPr>
        <p:spPr>
          <a:xfrm>
            <a:off x="2331860" y="2636912"/>
            <a:ext cx="0" cy="8640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2FDECAE2-2E5A-4165-A920-646CD1E16402}"/>
              </a:ext>
            </a:extLst>
          </p:cNvPr>
          <p:cNvSpPr/>
          <p:nvPr/>
        </p:nvSpPr>
        <p:spPr>
          <a:xfrm>
            <a:off x="1547664" y="2348880"/>
            <a:ext cx="4320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52F1BFC-6814-452E-B9C2-DB401D916CF9}"/>
              </a:ext>
            </a:extLst>
          </p:cNvPr>
          <p:cNvSpPr/>
          <p:nvPr/>
        </p:nvSpPr>
        <p:spPr>
          <a:xfrm>
            <a:off x="1979712" y="2204864"/>
            <a:ext cx="360040" cy="432048"/>
          </a:xfrm>
          <a:prstGeom prst="rect">
            <a:avLst/>
          </a:prstGeom>
          <a:solidFill>
            <a:srgbClr val="FF85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051E41E-D647-47F7-87F0-B6941A3A94C9}"/>
              </a:ext>
            </a:extLst>
          </p:cNvPr>
          <p:cNvSpPr txBox="1"/>
          <p:nvPr/>
        </p:nvSpPr>
        <p:spPr>
          <a:xfrm>
            <a:off x="82758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WS24/25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48135E8-68CD-48AA-9937-CE7247B1C7CF}"/>
              </a:ext>
            </a:extLst>
          </p:cNvPr>
          <p:cNvSpPr txBox="1"/>
          <p:nvPr/>
        </p:nvSpPr>
        <p:spPr>
          <a:xfrm>
            <a:off x="334786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SS25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1885F5F-61AF-443C-981F-7541B037E452}"/>
              </a:ext>
            </a:extLst>
          </p:cNvPr>
          <p:cNvSpPr txBox="1"/>
          <p:nvPr/>
        </p:nvSpPr>
        <p:spPr>
          <a:xfrm>
            <a:off x="5436096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WS25/26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C5B4724-4423-40C4-9A96-8DCA623521D2}"/>
              </a:ext>
            </a:extLst>
          </p:cNvPr>
          <p:cNvSpPr txBox="1"/>
          <p:nvPr/>
        </p:nvSpPr>
        <p:spPr>
          <a:xfrm>
            <a:off x="7740352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SS26</a:t>
            </a:r>
          </a:p>
        </p:txBody>
      </p:sp>
    </p:spTree>
    <p:extLst>
      <p:ext uri="{BB962C8B-B14F-4D97-AF65-F5344CB8AC3E}">
        <p14:creationId xmlns:p14="http://schemas.microsoft.com/office/powerpoint/2010/main" val="43759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Auslandsstudium an einer Partnerhochschule: </a:t>
            </a:r>
            <a:r>
              <a:rPr lang="de-DE" dirty="0"/>
              <a:t>Zeitplan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39615BA-04E0-4632-A024-0EED38C65A60}"/>
              </a:ext>
            </a:extLst>
          </p:cNvPr>
          <p:cNvCxnSpPr/>
          <p:nvPr/>
        </p:nvCxnSpPr>
        <p:spPr>
          <a:xfrm>
            <a:off x="323528" y="1556792"/>
            <a:ext cx="0" cy="180020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37A1553-644C-4147-881E-C5774C36ADE9}"/>
              </a:ext>
            </a:extLst>
          </p:cNvPr>
          <p:cNvCxnSpPr>
            <a:cxnSpLocks/>
          </p:cNvCxnSpPr>
          <p:nvPr/>
        </p:nvCxnSpPr>
        <p:spPr>
          <a:xfrm flipH="1">
            <a:off x="323528" y="3356992"/>
            <a:ext cx="8568952" cy="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DDCA25D7-BCBF-4495-B8A7-A6C40A34042A}"/>
              </a:ext>
            </a:extLst>
          </p:cNvPr>
          <p:cNvSpPr/>
          <p:nvPr/>
        </p:nvSpPr>
        <p:spPr>
          <a:xfrm>
            <a:off x="323528" y="1628800"/>
            <a:ext cx="2232248" cy="17281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4ECE24-1D45-46B4-954E-A6A6284BC000}"/>
              </a:ext>
            </a:extLst>
          </p:cNvPr>
          <p:cNvSpPr/>
          <p:nvPr/>
        </p:nvSpPr>
        <p:spPr>
          <a:xfrm>
            <a:off x="2555776" y="1628800"/>
            <a:ext cx="2232248" cy="17281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513F85D-6F47-4354-869D-983308674BCC}"/>
              </a:ext>
            </a:extLst>
          </p:cNvPr>
          <p:cNvSpPr/>
          <p:nvPr/>
        </p:nvSpPr>
        <p:spPr>
          <a:xfrm>
            <a:off x="4788024" y="1628800"/>
            <a:ext cx="2232248" cy="17281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A75A482-5CE0-4132-A58A-550EF4C39CBE}"/>
              </a:ext>
            </a:extLst>
          </p:cNvPr>
          <p:cNvSpPr/>
          <p:nvPr/>
        </p:nvSpPr>
        <p:spPr>
          <a:xfrm>
            <a:off x="7020272" y="1628800"/>
            <a:ext cx="1800200" cy="17281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8B5037C-6454-4C6B-AEF3-73DE379E6C92}"/>
              </a:ext>
            </a:extLst>
          </p:cNvPr>
          <p:cNvSpPr/>
          <p:nvPr/>
        </p:nvSpPr>
        <p:spPr>
          <a:xfrm>
            <a:off x="4788024" y="2060848"/>
            <a:ext cx="403244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Auslandsaufenthalt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86A5F20-EDD1-473D-9C5F-DB2B5A921020}"/>
              </a:ext>
            </a:extLst>
          </p:cNvPr>
          <p:cNvSpPr txBox="1"/>
          <p:nvPr/>
        </p:nvSpPr>
        <p:spPr>
          <a:xfrm>
            <a:off x="2267744" y="3463172"/>
            <a:ext cx="76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März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DD54C74-3B82-4FC9-84B7-4F91271CFC5B}"/>
              </a:ext>
            </a:extLst>
          </p:cNvPr>
          <p:cNvSpPr/>
          <p:nvPr/>
        </p:nvSpPr>
        <p:spPr>
          <a:xfrm>
            <a:off x="395536" y="2780928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71B6713-1121-4EE5-9C38-07883972AE35}"/>
              </a:ext>
            </a:extLst>
          </p:cNvPr>
          <p:cNvSpPr txBox="1"/>
          <p:nvPr/>
        </p:nvSpPr>
        <p:spPr>
          <a:xfrm>
            <a:off x="251520" y="393305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8500"/>
                </a:solidFill>
              </a:rPr>
              <a:t>Nominierung bei Erasmus+: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Bewerbungsunterlagen vervollständigen bis Ende Februar!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Frau </a:t>
            </a:r>
            <a:r>
              <a:rPr lang="de-DE" sz="2400" b="1" dirty="0"/>
              <a:t>Alisa </a:t>
            </a:r>
            <a:r>
              <a:rPr lang="de-DE" sz="2400" b="1" dirty="0" err="1"/>
              <a:t>O'Rourke</a:t>
            </a:r>
            <a:r>
              <a:rPr lang="de-DE" sz="2400" b="1" dirty="0"/>
              <a:t> </a:t>
            </a:r>
            <a:r>
              <a:rPr lang="de-DE" sz="2400" dirty="0"/>
              <a:t>(International Office) </a:t>
            </a:r>
            <a:r>
              <a:rPr lang="de-DE" sz="2400" u="sng" dirty="0"/>
              <a:t>nominiert</a:t>
            </a:r>
            <a:r>
              <a:rPr lang="de-DE" sz="2400" dirty="0"/>
              <a:t> Sie an der Partnerhochschule (inkl. ERASMUS-Mobilitätsstipendium).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Sie erhalten per E-Mail eine Bestätigung Ihrer Nominierung und </a:t>
            </a:r>
            <a:br>
              <a:rPr lang="de-DE" sz="2400" dirty="0"/>
            </a:br>
            <a:r>
              <a:rPr lang="de-DE" sz="2400" i="1" dirty="0"/>
              <a:t>konkrete Informationen zum </a:t>
            </a:r>
            <a:r>
              <a:rPr lang="de-DE" sz="2400" i="1" u="sng" dirty="0"/>
              <a:t>weiteren Bewerbungsverlauf</a:t>
            </a:r>
            <a:endParaRPr lang="de-DE" sz="32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6AA4930-C9F9-4BDE-B847-32CCA6FC725D}"/>
              </a:ext>
            </a:extLst>
          </p:cNvPr>
          <p:cNvSpPr/>
          <p:nvPr/>
        </p:nvSpPr>
        <p:spPr>
          <a:xfrm>
            <a:off x="1115616" y="2564904"/>
            <a:ext cx="36004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FDECAE2-2E5A-4165-A920-646CD1E16402}"/>
              </a:ext>
            </a:extLst>
          </p:cNvPr>
          <p:cNvSpPr/>
          <p:nvPr/>
        </p:nvSpPr>
        <p:spPr>
          <a:xfrm>
            <a:off x="1547664" y="2348880"/>
            <a:ext cx="4320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8B9D0E6-FAD6-4240-B7FE-7EEB388B5304}"/>
              </a:ext>
            </a:extLst>
          </p:cNvPr>
          <p:cNvSpPr/>
          <p:nvPr/>
        </p:nvSpPr>
        <p:spPr>
          <a:xfrm>
            <a:off x="1979712" y="2204864"/>
            <a:ext cx="36004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801F187-DE1E-4A8B-A443-729B93778808}"/>
              </a:ext>
            </a:extLst>
          </p:cNvPr>
          <p:cNvSpPr/>
          <p:nvPr/>
        </p:nvSpPr>
        <p:spPr>
          <a:xfrm>
            <a:off x="2411760" y="2132856"/>
            <a:ext cx="360040" cy="432048"/>
          </a:xfrm>
          <a:prstGeom prst="rect">
            <a:avLst/>
          </a:prstGeom>
          <a:solidFill>
            <a:srgbClr val="FF85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2E45B80-7A7F-45B1-9425-57023856F1DB}"/>
              </a:ext>
            </a:extLst>
          </p:cNvPr>
          <p:cNvSpPr txBox="1"/>
          <p:nvPr/>
        </p:nvSpPr>
        <p:spPr>
          <a:xfrm>
            <a:off x="82758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WS24/25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3161D97-DAC1-4270-B644-2B5F70C64FF3}"/>
              </a:ext>
            </a:extLst>
          </p:cNvPr>
          <p:cNvSpPr txBox="1"/>
          <p:nvPr/>
        </p:nvSpPr>
        <p:spPr>
          <a:xfrm>
            <a:off x="334786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SS25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25E75D7-F35C-4AE1-A621-CA7B305DB7AE}"/>
              </a:ext>
            </a:extLst>
          </p:cNvPr>
          <p:cNvSpPr txBox="1"/>
          <p:nvPr/>
        </p:nvSpPr>
        <p:spPr>
          <a:xfrm>
            <a:off x="5436096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WS25/26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EC4BAF9-AA7B-46FE-B652-35C573414C8D}"/>
              </a:ext>
            </a:extLst>
          </p:cNvPr>
          <p:cNvSpPr txBox="1"/>
          <p:nvPr/>
        </p:nvSpPr>
        <p:spPr>
          <a:xfrm>
            <a:off x="7740352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SS26</a:t>
            </a:r>
          </a:p>
        </p:txBody>
      </p:sp>
    </p:spTree>
    <p:extLst>
      <p:ext uri="{BB962C8B-B14F-4D97-AF65-F5344CB8AC3E}">
        <p14:creationId xmlns:p14="http://schemas.microsoft.com/office/powerpoint/2010/main" val="147031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Auslandsstudium an einer Partnerhochschule: </a:t>
            </a:r>
            <a:r>
              <a:rPr lang="de-DE" dirty="0"/>
              <a:t>Zeitplan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39615BA-04E0-4632-A024-0EED38C65A60}"/>
              </a:ext>
            </a:extLst>
          </p:cNvPr>
          <p:cNvCxnSpPr/>
          <p:nvPr/>
        </p:nvCxnSpPr>
        <p:spPr>
          <a:xfrm>
            <a:off x="323528" y="1556792"/>
            <a:ext cx="0" cy="180020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37A1553-644C-4147-881E-C5774C36ADE9}"/>
              </a:ext>
            </a:extLst>
          </p:cNvPr>
          <p:cNvCxnSpPr>
            <a:cxnSpLocks/>
          </p:cNvCxnSpPr>
          <p:nvPr/>
        </p:nvCxnSpPr>
        <p:spPr>
          <a:xfrm flipH="1">
            <a:off x="323528" y="3356992"/>
            <a:ext cx="8568952" cy="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DDCA25D7-BCBF-4495-B8A7-A6C40A34042A}"/>
              </a:ext>
            </a:extLst>
          </p:cNvPr>
          <p:cNvSpPr/>
          <p:nvPr/>
        </p:nvSpPr>
        <p:spPr>
          <a:xfrm>
            <a:off x="323528" y="1628800"/>
            <a:ext cx="2232248" cy="17281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4ECE24-1D45-46B4-954E-A6A6284BC000}"/>
              </a:ext>
            </a:extLst>
          </p:cNvPr>
          <p:cNvSpPr/>
          <p:nvPr/>
        </p:nvSpPr>
        <p:spPr>
          <a:xfrm>
            <a:off x="2555776" y="1628800"/>
            <a:ext cx="2232248" cy="17281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513F85D-6F47-4354-869D-983308674BCC}"/>
              </a:ext>
            </a:extLst>
          </p:cNvPr>
          <p:cNvSpPr/>
          <p:nvPr/>
        </p:nvSpPr>
        <p:spPr>
          <a:xfrm>
            <a:off x="4788024" y="1628800"/>
            <a:ext cx="2232248" cy="17281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A75A482-5CE0-4132-A58A-550EF4C39CBE}"/>
              </a:ext>
            </a:extLst>
          </p:cNvPr>
          <p:cNvSpPr/>
          <p:nvPr/>
        </p:nvSpPr>
        <p:spPr>
          <a:xfrm>
            <a:off x="7020272" y="1628800"/>
            <a:ext cx="1800200" cy="17281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8B5037C-6454-4C6B-AEF3-73DE379E6C92}"/>
              </a:ext>
            </a:extLst>
          </p:cNvPr>
          <p:cNvSpPr/>
          <p:nvPr/>
        </p:nvSpPr>
        <p:spPr>
          <a:xfrm>
            <a:off x="4788024" y="2060848"/>
            <a:ext cx="403244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Auslandsaufenthalt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DD54C74-3B82-4FC9-84B7-4F91271CFC5B}"/>
              </a:ext>
            </a:extLst>
          </p:cNvPr>
          <p:cNvSpPr/>
          <p:nvPr/>
        </p:nvSpPr>
        <p:spPr>
          <a:xfrm>
            <a:off x="395536" y="2780928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71B6713-1121-4EE5-9C38-07883972AE35}"/>
              </a:ext>
            </a:extLst>
          </p:cNvPr>
          <p:cNvSpPr txBox="1"/>
          <p:nvPr/>
        </p:nvSpPr>
        <p:spPr>
          <a:xfrm>
            <a:off x="251520" y="393305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8500"/>
                </a:solidFill>
              </a:rPr>
              <a:t>Bewerbung bei Erasmus+: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Nach der Bestätigung, dass Sie nominiert sind, bewerben Sie sich selbst bei der Partnerhochschule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Bei Problemen kontaktieren Sie Frau </a:t>
            </a:r>
            <a:r>
              <a:rPr lang="de-DE" sz="2400" b="1" dirty="0"/>
              <a:t>Alisa </a:t>
            </a:r>
            <a:r>
              <a:rPr lang="de-DE" sz="2400" b="1" dirty="0" err="1"/>
              <a:t>O'Rourke</a:t>
            </a:r>
            <a:r>
              <a:rPr lang="de-DE" sz="2400" b="1" dirty="0"/>
              <a:t> </a:t>
            </a:r>
            <a:r>
              <a:rPr lang="de-DE" sz="2400" dirty="0"/>
              <a:t>(International Office) 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6AA4930-C9F9-4BDE-B847-32CCA6FC725D}"/>
              </a:ext>
            </a:extLst>
          </p:cNvPr>
          <p:cNvSpPr/>
          <p:nvPr/>
        </p:nvSpPr>
        <p:spPr>
          <a:xfrm>
            <a:off x="1115616" y="2564904"/>
            <a:ext cx="36004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FDECAE2-2E5A-4165-A920-646CD1E16402}"/>
              </a:ext>
            </a:extLst>
          </p:cNvPr>
          <p:cNvSpPr/>
          <p:nvPr/>
        </p:nvSpPr>
        <p:spPr>
          <a:xfrm>
            <a:off x="1547664" y="2348880"/>
            <a:ext cx="4320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8B9D0E6-FAD6-4240-B7FE-7EEB388B5304}"/>
              </a:ext>
            </a:extLst>
          </p:cNvPr>
          <p:cNvSpPr/>
          <p:nvPr/>
        </p:nvSpPr>
        <p:spPr>
          <a:xfrm>
            <a:off x="1979712" y="2204864"/>
            <a:ext cx="36004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801F187-DE1E-4A8B-A443-729B93778808}"/>
              </a:ext>
            </a:extLst>
          </p:cNvPr>
          <p:cNvSpPr/>
          <p:nvPr/>
        </p:nvSpPr>
        <p:spPr>
          <a:xfrm>
            <a:off x="2915816" y="2060848"/>
            <a:ext cx="1224136" cy="432048"/>
          </a:xfrm>
          <a:prstGeom prst="rect">
            <a:avLst/>
          </a:prstGeom>
          <a:solidFill>
            <a:srgbClr val="FF85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1849158-0881-43FB-AAB1-BEDB533CF570}"/>
              </a:ext>
            </a:extLst>
          </p:cNvPr>
          <p:cNvSpPr txBox="1"/>
          <p:nvPr/>
        </p:nvSpPr>
        <p:spPr>
          <a:xfrm>
            <a:off x="82758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WS24/25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C56AE63-48AD-4BCA-8BC6-54005BD7784D}"/>
              </a:ext>
            </a:extLst>
          </p:cNvPr>
          <p:cNvSpPr txBox="1"/>
          <p:nvPr/>
        </p:nvSpPr>
        <p:spPr>
          <a:xfrm>
            <a:off x="334786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SS25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12E40E7-A6E3-43C9-BE91-2B5AB28AAC5A}"/>
              </a:ext>
            </a:extLst>
          </p:cNvPr>
          <p:cNvSpPr txBox="1"/>
          <p:nvPr/>
        </p:nvSpPr>
        <p:spPr>
          <a:xfrm>
            <a:off x="5436096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WS25/26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7A2EBC5-F240-4B6B-B164-3F163DC276DE}"/>
              </a:ext>
            </a:extLst>
          </p:cNvPr>
          <p:cNvSpPr txBox="1"/>
          <p:nvPr/>
        </p:nvSpPr>
        <p:spPr>
          <a:xfrm>
            <a:off x="7740352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SS26</a:t>
            </a:r>
          </a:p>
        </p:txBody>
      </p:sp>
    </p:spTree>
    <p:extLst>
      <p:ext uri="{BB962C8B-B14F-4D97-AF65-F5344CB8AC3E}">
        <p14:creationId xmlns:p14="http://schemas.microsoft.com/office/powerpoint/2010/main" val="419479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Auslandsstudium an einer Partnerhochschule: </a:t>
            </a:r>
            <a:r>
              <a:rPr lang="de-DE" dirty="0"/>
              <a:t>Zeitplan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39615BA-04E0-4632-A024-0EED38C65A60}"/>
              </a:ext>
            </a:extLst>
          </p:cNvPr>
          <p:cNvCxnSpPr/>
          <p:nvPr/>
        </p:nvCxnSpPr>
        <p:spPr>
          <a:xfrm>
            <a:off x="323528" y="1556792"/>
            <a:ext cx="0" cy="180020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37A1553-644C-4147-881E-C5774C36ADE9}"/>
              </a:ext>
            </a:extLst>
          </p:cNvPr>
          <p:cNvCxnSpPr>
            <a:cxnSpLocks/>
          </p:cNvCxnSpPr>
          <p:nvPr/>
        </p:nvCxnSpPr>
        <p:spPr>
          <a:xfrm flipH="1">
            <a:off x="323528" y="3356992"/>
            <a:ext cx="8568952" cy="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DDCA25D7-BCBF-4495-B8A7-A6C40A34042A}"/>
              </a:ext>
            </a:extLst>
          </p:cNvPr>
          <p:cNvSpPr/>
          <p:nvPr/>
        </p:nvSpPr>
        <p:spPr>
          <a:xfrm>
            <a:off x="323528" y="1628800"/>
            <a:ext cx="2232248" cy="17281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4ECE24-1D45-46B4-954E-A6A6284BC000}"/>
              </a:ext>
            </a:extLst>
          </p:cNvPr>
          <p:cNvSpPr/>
          <p:nvPr/>
        </p:nvSpPr>
        <p:spPr>
          <a:xfrm>
            <a:off x="2555776" y="1628800"/>
            <a:ext cx="2232248" cy="17281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513F85D-6F47-4354-869D-983308674BCC}"/>
              </a:ext>
            </a:extLst>
          </p:cNvPr>
          <p:cNvSpPr/>
          <p:nvPr/>
        </p:nvSpPr>
        <p:spPr>
          <a:xfrm>
            <a:off x="4788024" y="1628800"/>
            <a:ext cx="2232248" cy="17281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A75A482-5CE0-4132-A58A-550EF4C39CBE}"/>
              </a:ext>
            </a:extLst>
          </p:cNvPr>
          <p:cNvSpPr/>
          <p:nvPr/>
        </p:nvSpPr>
        <p:spPr>
          <a:xfrm>
            <a:off x="7020272" y="1628800"/>
            <a:ext cx="1800200" cy="17281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8B5037C-6454-4C6B-AEF3-73DE379E6C92}"/>
              </a:ext>
            </a:extLst>
          </p:cNvPr>
          <p:cNvSpPr/>
          <p:nvPr/>
        </p:nvSpPr>
        <p:spPr>
          <a:xfrm>
            <a:off x="4788024" y="2060848"/>
            <a:ext cx="403244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Auslandsaufenthalt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86A5F20-EDD1-473D-9C5F-DB2B5A921020}"/>
              </a:ext>
            </a:extLst>
          </p:cNvPr>
          <p:cNvSpPr txBox="1"/>
          <p:nvPr/>
        </p:nvSpPr>
        <p:spPr>
          <a:xfrm>
            <a:off x="2339752" y="3463172"/>
            <a:ext cx="64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15.3.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DD54C74-3B82-4FC9-84B7-4F91271CFC5B}"/>
              </a:ext>
            </a:extLst>
          </p:cNvPr>
          <p:cNvSpPr/>
          <p:nvPr/>
        </p:nvSpPr>
        <p:spPr>
          <a:xfrm>
            <a:off x="395536" y="2780928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71B6713-1121-4EE5-9C38-07883972AE35}"/>
              </a:ext>
            </a:extLst>
          </p:cNvPr>
          <p:cNvSpPr txBox="1"/>
          <p:nvPr/>
        </p:nvSpPr>
        <p:spPr>
          <a:xfrm>
            <a:off x="251520" y="393305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8500"/>
                </a:solidFill>
              </a:rPr>
              <a:t>Bewerbung bei weltweiten Partnern: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bis 15. März müssen die vollständigen Bewerbungsunterlagen bei Herrn </a:t>
            </a:r>
            <a:r>
              <a:rPr lang="de-DE" sz="2400" b="1" dirty="0"/>
              <a:t>Adrian </a:t>
            </a:r>
            <a:r>
              <a:rPr lang="de-DE" sz="2400" b="1" dirty="0" err="1"/>
              <a:t>Bieniec</a:t>
            </a:r>
            <a:r>
              <a:rPr lang="de-DE" sz="2400" b="1" dirty="0"/>
              <a:t> </a:t>
            </a:r>
            <a:r>
              <a:rPr lang="de-DE" sz="2400" dirty="0"/>
              <a:t>(International Office) eingereicht sein.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 Bewerbung erledigt das IO für Sie.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Sprachzeugnis (falls verlangt; siehe Partnerinfoseite des IO. Bedingungen B2-/B2/C1… müssen erst bei Abreise erfüllt sein)</a:t>
            </a:r>
            <a:endParaRPr lang="de-DE" sz="32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6AA4930-C9F9-4BDE-B847-32CCA6FC725D}"/>
              </a:ext>
            </a:extLst>
          </p:cNvPr>
          <p:cNvSpPr/>
          <p:nvPr/>
        </p:nvSpPr>
        <p:spPr>
          <a:xfrm>
            <a:off x="1115616" y="2564904"/>
            <a:ext cx="36004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9E955D1-945A-4087-8B24-1157076569E7}"/>
              </a:ext>
            </a:extLst>
          </p:cNvPr>
          <p:cNvCxnSpPr>
            <a:cxnSpLocks/>
          </p:cNvCxnSpPr>
          <p:nvPr/>
        </p:nvCxnSpPr>
        <p:spPr>
          <a:xfrm>
            <a:off x="2590612" y="2492896"/>
            <a:ext cx="0" cy="100811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2FDECAE2-2E5A-4165-A920-646CD1E16402}"/>
              </a:ext>
            </a:extLst>
          </p:cNvPr>
          <p:cNvSpPr/>
          <p:nvPr/>
        </p:nvSpPr>
        <p:spPr>
          <a:xfrm>
            <a:off x="1547664" y="2348880"/>
            <a:ext cx="4320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8B9D0E6-FAD6-4240-B7FE-7EEB388B5304}"/>
              </a:ext>
            </a:extLst>
          </p:cNvPr>
          <p:cNvSpPr/>
          <p:nvPr/>
        </p:nvSpPr>
        <p:spPr>
          <a:xfrm>
            <a:off x="1979712" y="2204864"/>
            <a:ext cx="36004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801F187-DE1E-4A8B-A443-729B93778808}"/>
              </a:ext>
            </a:extLst>
          </p:cNvPr>
          <p:cNvSpPr/>
          <p:nvPr/>
        </p:nvSpPr>
        <p:spPr>
          <a:xfrm>
            <a:off x="2573194" y="2060848"/>
            <a:ext cx="1782782" cy="432048"/>
          </a:xfrm>
          <a:prstGeom prst="rect">
            <a:avLst/>
          </a:prstGeom>
          <a:solidFill>
            <a:srgbClr val="FF85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F3F3034-13C9-433B-A2E3-38D189B506E3}"/>
              </a:ext>
            </a:extLst>
          </p:cNvPr>
          <p:cNvSpPr txBox="1"/>
          <p:nvPr/>
        </p:nvSpPr>
        <p:spPr>
          <a:xfrm>
            <a:off x="82758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WS24/25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24975B5-1711-425C-A8AF-1D9DE9D91F0A}"/>
              </a:ext>
            </a:extLst>
          </p:cNvPr>
          <p:cNvSpPr txBox="1"/>
          <p:nvPr/>
        </p:nvSpPr>
        <p:spPr>
          <a:xfrm>
            <a:off x="334786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SS25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B851E3E-E667-4961-BB3D-6E454BD8D35B}"/>
              </a:ext>
            </a:extLst>
          </p:cNvPr>
          <p:cNvSpPr txBox="1"/>
          <p:nvPr/>
        </p:nvSpPr>
        <p:spPr>
          <a:xfrm>
            <a:off x="5436096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WS25/26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CC5E04E-A153-49CC-9CE0-942BD4ADC7C3}"/>
              </a:ext>
            </a:extLst>
          </p:cNvPr>
          <p:cNvSpPr txBox="1"/>
          <p:nvPr/>
        </p:nvSpPr>
        <p:spPr>
          <a:xfrm>
            <a:off x="7740352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SS26</a:t>
            </a:r>
          </a:p>
        </p:txBody>
      </p:sp>
    </p:spTree>
    <p:extLst>
      <p:ext uri="{BB962C8B-B14F-4D97-AF65-F5344CB8AC3E}">
        <p14:creationId xmlns:p14="http://schemas.microsoft.com/office/powerpoint/2010/main" val="314361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Auslandsstudium an einer Partnerhochschule: </a:t>
            </a:r>
            <a:r>
              <a:rPr lang="de-DE" dirty="0"/>
              <a:t>Zeitplan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39615BA-04E0-4632-A024-0EED38C65A60}"/>
              </a:ext>
            </a:extLst>
          </p:cNvPr>
          <p:cNvCxnSpPr/>
          <p:nvPr/>
        </p:nvCxnSpPr>
        <p:spPr>
          <a:xfrm>
            <a:off x="323528" y="1556792"/>
            <a:ext cx="0" cy="180020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37A1553-644C-4147-881E-C5774C36ADE9}"/>
              </a:ext>
            </a:extLst>
          </p:cNvPr>
          <p:cNvCxnSpPr>
            <a:cxnSpLocks/>
          </p:cNvCxnSpPr>
          <p:nvPr/>
        </p:nvCxnSpPr>
        <p:spPr>
          <a:xfrm flipH="1">
            <a:off x="323528" y="3356992"/>
            <a:ext cx="8568952" cy="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DDCA25D7-BCBF-4495-B8A7-A6C40A34042A}"/>
              </a:ext>
            </a:extLst>
          </p:cNvPr>
          <p:cNvSpPr/>
          <p:nvPr/>
        </p:nvSpPr>
        <p:spPr>
          <a:xfrm>
            <a:off x="323528" y="1628800"/>
            <a:ext cx="2232248" cy="17281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4ECE24-1D45-46B4-954E-A6A6284BC000}"/>
              </a:ext>
            </a:extLst>
          </p:cNvPr>
          <p:cNvSpPr/>
          <p:nvPr/>
        </p:nvSpPr>
        <p:spPr>
          <a:xfrm>
            <a:off x="2555776" y="1628800"/>
            <a:ext cx="2232248" cy="17281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513F85D-6F47-4354-869D-983308674BCC}"/>
              </a:ext>
            </a:extLst>
          </p:cNvPr>
          <p:cNvSpPr/>
          <p:nvPr/>
        </p:nvSpPr>
        <p:spPr>
          <a:xfrm>
            <a:off x="4788024" y="1628800"/>
            <a:ext cx="2232248" cy="17281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A75A482-5CE0-4132-A58A-550EF4C39CBE}"/>
              </a:ext>
            </a:extLst>
          </p:cNvPr>
          <p:cNvSpPr/>
          <p:nvPr/>
        </p:nvSpPr>
        <p:spPr>
          <a:xfrm>
            <a:off x="7020272" y="1628800"/>
            <a:ext cx="1800200" cy="17281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8B5037C-6454-4C6B-AEF3-73DE379E6C92}"/>
              </a:ext>
            </a:extLst>
          </p:cNvPr>
          <p:cNvSpPr/>
          <p:nvPr/>
        </p:nvSpPr>
        <p:spPr>
          <a:xfrm>
            <a:off x="4788024" y="2060848"/>
            <a:ext cx="403244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Auslandsaufenthalt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86A5F20-EDD1-473D-9C5F-DB2B5A921020}"/>
              </a:ext>
            </a:extLst>
          </p:cNvPr>
          <p:cNvSpPr txBox="1"/>
          <p:nvPr/>
        </p:nvSpPr>
        <p:spPr>
          <a:xfrm>
            <a:off x="3567041" y="3463172"/>
            <a:ext cx="64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Mai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DD54C74-3B82-4FC9-84B7-4F91271CFC5B}"/>
              </a:ext>
            </a:extLst>
          </p:cNvPr>
          <p:cNvSpPr/>
          <p:nvPr/>
        </p:nvSpPr>
        <p:spPr>
          <a:xfrm>
            <a:off x="395536" y="2780928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71B6713-1121-4EE5-9C38-07883972AE35}"/>
              </a:ext>
            </a:extLst>
          </p:cNvPr>
          <p:cNvSpPr txBox="1"/>
          <p:nvPr/>
        </p:nvSpPr>
        <p:spPr>
          <a:xfrm>
            <a:off x="251520" y="3933056"/>
            <a:ext cx="84249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8500"/>
                </a:solidFill>
              </a:rPr>
              <a:t>Restplätze für Spätentschlossene: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etwa im Mai werden Restplätze nur für das SS2026 vergeben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evtl. können Plätze anderer Fakultäten (I, M+V) genutzt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Infos beim IO unter „Aktuelles“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Restplätze gibt es auch ab JETZT bis 15.6. fürs SS2025!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6AA4930-C9F9-4BDE-B847-32CCA6FC725D}"/>
              </a:ext>
            </a:extLst>
          </p:cNvPr>
          <p:cNvSpPr/>
          <p:nvPr/>
        </p:nvSpPr>
        <p:spPr>
          <a:xfrm>
            <a:off x="1115616" y="2564904"/>
            <a:ext cx="36004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FDECAE2-2E5A-4165-A920-646CD1E16402}"/>
              </a:ext>
            </a:extLst>
          </p:cNvPr>
          <p:cNvSpPr/>
          <p:nvPr/>
        </p:nvSpPr>
        <p:spPr>
          <a:xfrm>
            <a:off x="1547664" y="2348880"/>
            <a:ext cx="4320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8B9D0E6-FAD6-4240-B7FE-7EEB388B5304}"/>
              </a:ext>
            </a:extLst>
          </p:cNvPr>
          <p:cNvSpPr/>
          <p:nvPr/>
        </p:nvSpPr>
        <p:spPr>
          <a:xfrm>
            <a:off x="1979712" y="2204864"/>
            <a:ext cx="36004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801F187-DE1E-4A8B-A443-729B93778808}"/>
              </a:ext>
            </a:extLst>
          </p:cNvPr>
          <p:cNvSpPr/>
          <p:nvPr/>
        </p:nvSpPr>
        <p:spPr>
          <a:xfrm>
            <a:off x="3419872" y="2060848"/>
            <a:ext cx="936104" cy="432048"/>
          </a:xfrm>
          <a:prstGeom prst="rect">
            <a:avLst/>
          </a:prstGeom>
          <a:solidFill>
            <a:srgbClr val="FF85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A183107-D055-4AD5-91E5-886A91D0E6B0}"/>
              </a:ext>
            </a:extLst>
          </p:cNvPr>
          <p:cNvSpPr txBox="1"/>
          <p:nvPr/>
        </p:nvSpPr>
        <p:spPr>
          <a:xfrm>
            <a:off x="82758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WS24/25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EA59A4F-565A-464A-AF69-3CC9B516167D}"/>
              </a:ext>
            </a:extLst>
          </p:cNvPr>
          <p:cNvSpPr txBox="1"/>
          <p:nvPr/>
        </p:nvSpPr>
        <p:spPr>
          <a:xfrm>
            <a:off x="334786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SS25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4D27548-3B90-4D79-98A6-02BCE6338832}"/>
              </a:ext>
            </a:extLst>
          </p:cNvPr>
          <p:cNvSpPr txBox="1"/>
          <p:nvPr/>
        </p:nvSpPr>
        <p:spPr>
          <a:xfrm>
            <a:off x="5436096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WS25/26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531B338-08D4-484D-B15C-0B0CB233C1D2}"/>
              </a:ext>
            </a:extLst>
          </p:cNvPr>
          <p:cNvSpPr txBox="1"/>
          <p:nvPr/>
        </p:nvSpPr>
        <p:spPr>
          <a:xfrm>
            <a:off x="7740352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SS26</a:t>
            </a:r>
          </a:p>
        </p:txBody>
      </p:sp>
    </p:spTree>
    <p:extLst>
      <p:ext uri="{BB962C8B-B14F-4D97-AF65-F5344CB8AC3E}">
        <p14:creationId xmlns:p14="http://schemas.microsoft.com/office/powerpoint/2010/main" val="351054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Auslandsstudium an einer Partnerhochschule: </a:t>
            </a:r>
            <a:r>
              <a:rPr lang="de-DE" dirty="0"/>
              <a:t>Zeitplan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39615BA-04E0-4632-A024-0EED38C65A60}"/>
              </a:ext>
            </a:extLst>
          </p:cNvPr>
          <p:cNvCxnSpPr/>
          <p:nvPr/>
        </p:nvCxnSpPr>
        <p:spPr>
          <a:xfrm>
            <a:off x="323528" y="1556792"/>
            <a:ext cx="0" cy="180020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37A1553-644C-4147-881E-C5774C36ADE9}"/>
              </a:ext>
            </a:extLst>
          </p:cNvPr>
          <p:cNvCxnSpPr>
            <a:cxnSpLocks/>
          </p:cNvCxnSpPr>
          <p:nvPr/>
        </p:nvCxnSpPr>
        <p:spPr>
          <a:xfrm flipH="1">
            <a:off x="323528" y="3356992"/>
            <a:ext cx="8568952" cy="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DDCA25D7-BCBF-4495-B8A7-A6C40A34042A}"/>
              </a:ext>
            </a:extLst>
          </p:cNvPr>
          <p:cNvSpPr/>
          <p:nvPr/>
        </p:nvSpPr>
        <p:spPr>
          <a:xfrm>
            <a:off x="323528" y="1628800"/>
            <a:ext cx="2232248" cy="17281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4ECE24-1D45-46B4-954E-A6A6284BC000}"/>
              </a:ext>
            </a:extLst>
          </p:cNvPr>
          <p:cNvSpPr/>
          <p:nvPr/>
        </p:nvSpPr>
        <p:spPr>
          <a:xfrm>
            <a:off x="2555776" y="1628800"/>
            <a:ext cx="2232248" cy="17281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513F85D-6F47-4354-869D-983308674BCC}"/>
              </a:ext>
            </a:extLst>
          </p:cNvPr>
          <p:cNvSpPr/>
          <p:nvPr/>
        </p:nvSpPr>
        <p:spPr>
          <a:xfrm>
            <a:off x="4788024" y="1628800"/>
            <a:ext cx="2232248" cy="17281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A75A482-5CE0-4132-A58A-550EF4C39CBE}"/>
              </a:ext>
            </a:extLst>
          </p:cNvPr>
          <p:cNvSpPr/>
          <p:nvPr/>
        </p:nvSpPr>
        <p:spPr>
          <a:xfrm>
            <a:off x="7020272" y="1628800"/>
            <a:ext cx="1800200" cy="17281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8B5037C-6454-4C6B-AEF3-73DE379E6C92}"/>
              </a:ext>
            </a:extLst>
          </p:cNvPr>
          <p:cNvSpPr/>
          <p:nvPr/>
        </p:nvSpPr>
        <p:spPr>
          <a:xfrm>
            <a:off x="4788024" y="2060848"/>
            <a:ext cx="403244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Auslandsaufenthalt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86A5F20-EDD1-473D-9C5F-DB2B5A921020}"/>
              </a:ext>
            </a:extLst>
          </p:cNvPr>
          <p:cNvSpPr txBox="1"/>
          <p:nvPr/>
        </p:nvSpPr>
        <p:spPr>
          <a:xfrm>
            <a:off x="7167441" y="3573016"/>
            <a:ext cx="150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DD54C74-3B82-4FC9-84B7-4F91271CFC5B}"/>
              </a:ext>
            </a:extLst>
          </p:cNvPr>
          <p:cNvSpPr/>
          <p:nvPr/>
        </p:nvSpPr>
        <p:spPr>
          <a:xfrm>
            <a:off x="395536" y="2780928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71B6713-1121-4EE5-9C38-07883972AE35}"/>
              </a:ext>
            </a:extLst>
          </p:cNvPr>
          <p:cNvSpPr txBox="1"/>
          <p:nvPr/>
        </p:nvSpPr>
        <p:spPr>
          <a:xfrm>
            <a:off x="251520" y="3933056"/>
            <a:ext cx="84249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8500"/>
                </a:solidFill>
              </a:rPr>
              <a:t>Anerkennung: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nach Ihrer Rückkehr vereinbaren Sie selbständig einen Termin mit mir zur Anerkennung (IWI: evtl. </a:t>
            </a:r>
            <a:r>
              <a:rPr lang="de-DE" sz="2400" u="sng" dirty="0"/>
              <a:t>zusätzlich</a:t>
            </a:r>
            <a:r>
              <a:rPr lang="de-DE" sz="2400" dirty="0"/>
              <a:t> mit Fak. W)</a:t>
            </a:r>
          </a:p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6AA4930-C9F9-4BDE-B847-32CCA6FC725D}"/>
              </a:ext>
            </a:extLst>
          </p:cNvPr>
          <p:cNvSpPr/>
          <p:nvPr/>
        </p:nvSpPr>
        <p:spPr>
          <a:xfrm>
            <a:off x="1115616" y="2564904"/>
            <a:ext cx="36004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FDECAE2-2E5A-4165-A920-646CD1E16402}"/>
              </a:ext>
            </a:extLst>
          </p:cNvPr>
          <p:cNvSpPr/>
          <p:nvPr/>
        </p:nvSpPr>
        <p:spPr>
          <a:xfrm>
            <a:off x="1547664" y="2348880"/>
            <a:ext cx="4320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8B9D0E6-FAD6-4240-B7FE-7EEB388B5304}"/>
              </a:ext>
            </a:extLst>
          </p:cNvPr>
          <p:cNvSpPr/>
          <p:nvPr/>
        </p:nvSpPr>
        <p:spPr>
          <a:xfrm>
            <a:off x="1979712" y="2204864"/>
            <a:ext cx="36004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801F187-DE1E-4A8B-A443-729B93778808}"/>
              </a:ext>
            </a:extLst>
          </p:cNvPr>
          <p:cNvSpPr/>
          <p:nvPr/>
        </p:nvSpPr>
        <p:spPr>
          <a:xfrm>
            <a:off x="3419872" y="2060848"/>
            <a:ext cx="936104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E4DD0E6D-61C8-4DC5-B055-E199D8F6A2F5}"/>
              </a:ext>
            </a:extLst>
          </p:cNvPr>
          <p:cNvSpPr/>
          <p:nvPr/>
        </p:nvSpPr>
        <p:spPr>
          <a:xfrm rot="5400000">
            <a:off x="7596336" y="2492896"/>
            <a:ext cx="216024" cy="2088232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46CDBB7-A09E-4348-86F6-4245E26B1C6A}"/>
              </a:ext>
            </a:extLst>
          </p:cNvPr>
          <p:cNvSpPr txBox="1"/>
          <p:nvPr/>
        </p:nvSpPr>
        <p:spPr>
          <a:xfrm>
            <a:off x="82758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WS24/25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D2AB441-712A-4685-9154-FF9571CE7456}"/>
              </a:ext>
            </a:extLst>
          </p:cNvPr>
          <p:cNvSpPr txBox="1"/>
          <p:nvPr/>
        </p:nvSpPr>
        <p:spPr>
          <a:xfrm>
            <a:off x="334786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SS25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15CD49C-F41B-45D0-8FA7-7206551F596E}"/>
              </a:ext>
            </a:extLst>
          </p:cNvPr>
          <p:cNvSpPr txBox="1"/>
          <p:nvPr/>
        </p:nvSpPr>
        <p:spPr>
          <a:xfrm>
            <a:off x="5436096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WS25/26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08462CA-472A-43E3-AAD7-8F108CE8B9B4}"/>
              </a:ext>
            </a:extLst>
          </p:cNvPr>
          <p:cNvSpPr txBox="1"/>
          <p:nvPr/>
        </p:nvSpPr>
        <p:spPr>
          <a:xfrm>
            <a:off x="7740352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SS26</a:t>
            </a:r>
          </a:p>
        </p:txBody>
      </p:sp>
    </p:spTree>
    <p:extLst>
      <p:ext uri="{BB962C8B-B14F-4D97-AF65-F5344CB8AC3E}">
        <p14:creationId xmlns:p14="http://schemas.microsoft.com/office/powerpoint/2010/main" val="1731235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Auslandsstudium an einer Partnerhochschule: </a:t>
            </a:r>
            <a:r>
              <a:rPr lang="de-DE" dirty="0"/>
              <a:t>Zeitmanagement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Sprachkompetenz (Zertifikat?):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Rechtzeitig Kurse aufbauen, Prüfungen ablegen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Englisch: min. B2,    andere: min. B2–   (bei Abreise)</a:t>
            </a:r>
          </a:p>
          <a:p>
            <a:pPr>
              <a:spcBef>
                <a:spcPts val="1800"/>
              </a:spcBef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Studium planen: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Fächer vorziehen, schieben;    Beispiele: </a:t>
            </a:r>
            <a:br>
              <a:rPr lang="de-DE" dirty="0"/>
            </a:br>
            <a:r>
              <a:rPr lang="de-DE" dirty="0"/>
              <a:t>Praktikum Regelungstechnik gibt es im WS und SS;</a:t>
            </a:r>
            <a:br>
              <a:rPr lang="de-DE" dirty="0"/>
            </a:br>
            <a:r>
              <a:rPr lang="de-DE" dirty="0"/>
              <a:t>andere Praktika kann man evtl. durch Projektseminar ersetzen; 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Wahlfächer (SWP/AWP) möglichst aufsparen fürs Ausland</a:t>
            </a:r>
          </a:p>
          <a:p>
            <a:pPr>
              <a:spcBef>
                <a:spcPts val="1800"/>
              </a:spcBef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Winter- oder Sommersemester?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Evtl. Problem: Prüfungen der HSA </a:t>
            </a:r>
            <a:r>
              <a:rPr lang="de-DE" dirty="0">
                <a:sym typeface="Wingdings" panose="05000000000000000000" pitchFamily="2" charset="2"/>
              </a:rPr>
              <a:t> Beginn Sommersemester (Lösungen im Einzelfall möglich)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30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Schwerpunkt bei IWI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1520" y="1556792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Verträge werden </a:t>
            </a:r>
            <a:r>
              <a:rPr lang="de-DE" sz="2400" u="sng" dirty="0"/>
              <a:t>von Fakultät zu Fakultät</a:t>
            </a:r>
            <a:r>
              <a:rPr lang="de-DE" sz="2400" dirty="0"/>
              <a:t> geschlossen</a:t>
            </a:r>
          </a:p>
          <a:p>
            <a:r>
              <a:rPr lang="de-DE" sz="2400" dirty="0"/>
              <a:t>Häufig sind aber auch Kurse anderer Fakultäten offen</a:t>
            </a:r>
          </a:p>
          <a:p>
            <a:endParaRPr lang="de-DE" sz="2400" dirty="0"/>
          </a:p>
          <a:p>
            <a:r>
              <a:rPr lang="de-DE" sz="2400" dirty="0"/>
              <a:t>Mit dem „Schwerpunkt“ wählen Sie nur die </a:t>
            </a:r>
            <a:r>
              <a:rPr lang="de-DE" sz="2400" u="sng" dirty="0"/>
              <a:t>Partner</a:t>
            </a:r>
            <a:r>
              <a:rPr lang="de-DE" sz="2400" dirty="0"/>
              <a:t> aus. </a:t>
            </a:r>
            <a:br>
              <a:rPr lang="de-DE" sz="2400" dirty="0"/>
            </a:br>
            <a:r>
              <a:rPr lang="de-DE" sz="2400" dirty="0"/>
              <a:t>Trotzdem können Sie oft Technik und Wirtschaft mischen.</a:t>
            </a:r>
          </a:p>
          <a:p>
            <a:endParaRPr lang="de-DE" sz="2400" dirty="0"/>
          </a:p>
          <a:p>
            <a:r>
              <a:rPr lang="de-DE" sz="2400" dirty="0"/>
              <a:t>Es ist oft nicht im voraus klar, ob die „Mischung“ möglich ist. Auch kann sich vor Ort zeigen, dass Stundenpläne nicht passen.</a:t>
            </a:r>
            <a:br>
              <a:rPr lang="de-DE" sz="2400" dirty="0"/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3838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Pre-Application</a:t>
            </a:r>
            <a:r>
              <a:rPr lang="de-DE" dirty="0"/>
              <a:t> (15.-31.10.)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3E9B63-80BB-477C-BB14-E0A9E392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6202680" cy="427482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0201842-1351-4B50-9A60-38C159324315}"/>
              </a:ext>
            </a:extLst>
          </p:cNvPr>
          <p:cNvSpPr txBox="1"/>
          <p:nvPr/>
        </p:nvSpPr>
        <p:spPr>
          <a:xfrm>
            <a:off x="251520" y="148478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Direkter Link</a:t>
            </a:r>
            <a:r>
              <a:rPr lang="de-DE" dirty="0"/>
              <a:t> --- </a:t>
            </a:r>
            <a:r>
              <a:rPr lang="de-DE" dirty="0">
                <a:hlinkClick r:id="rId4"/>
              </a:rPr>
              <a:t>Hinweise des IO</a:t>
            </a:r>
            <a:r>
              <a:rPr lang="de-DE" dirty="0"/>
              <a:t> --- </a:t>
            </a:r>
            <a:r>
              <a:rPr lang="de-DE" dirty="0">
                <a:hlinkClick r:id="rId5"/>
              </a:rPr>
              <a:t>Working Lunch des IO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01BB11-E456-4F1B-AF8A-7FC0391B9445}"/>
              </a:ext>
            </a:extLst>
          </p:cNvPr>
          <p:cNvSpPr txBox="1"/>
          <p:nvPr/>
        </p:nvSpPr>
        <p:spPr>
          <a:xfrm>
            <a:off x="2771800" y="3933056"/>
            <a:ext cx="1224136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/>
              <a:t>2025/2026</a:t>
            </a:r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7D2B74E6-8341-40F7-921F-1879E936DC19}"/>
              </a:ext>
            </a:extLst>
          </p:cNvPr>
          <p:cNvSpPr/>
          <p:nvPr/>
        </p:nvSpPr>
        <p:spPr>
          <a:xfrm rot="20752060">
            <a:off x="3681898" y="3599602"/>
            <a:ext cx="2880320" cy="14401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168226E-B8D5-4FC4-B2FD-85280FF480B1}"/>
              </a:ext>
            </a:extLst>
          </p:cNvPr>
          <p:cNvSpPr txBox="1"/>
          <p:nvPr/>
        </p:nvSpPr>
        <p:spPr>
          <a:xfrm>
            <a:off x="6588224" y="311484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auswählen 2025/26</a:t>
            </a:r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B2B3544E-EBCF-4A17-A576-4EF4AA14FBA9}"/>
              </a:ext>
            </a:extLst>
          </p:cNvPr>
          <p:cNvSpPr/>
          <p:nvPr/>
        </p:nvSpPr>
        <p:spPr>
          <a:xfrm>
            <a:off x="4389180" y="4212378"/>
            <a:ext cx="2127036" cy="152725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4069295-E8B2-4712-AE00-FEBAF7FDACEA}"/>
              </a:ext>
            </a:extLst>
          </p:cNvPr>
          <p:cNvSpPr txBox="1"/>
          <p:nvPr/>
        </p:nvSpPr>
        <p:spPr>
          <a:xfrm>
            <a:off x="6588224" y="4067780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bitte nur </a:t>
            </a:r>
            <a:br>
              <a:rPr lang="de-DE" dirty="0"/>
            </a:br>
            <a:r>
              <a:rPr lang="de-DE" dirty="0"/>
              <a:t>WS </a:t>
            </a:r>
            <a:r>
              <a:rPr lang="de-DE" u="sng" dirty="0"/>
              <a:t>ODER</a:t>
            </a:r>
            <a:r>
              <a:rPr lang="de-DE" dirty="0"/>
              <a:t> SS auswählen, Ausnahme: </a:t>
            </a:r>
            <a:br>
              <a:rPr lang="de-DE" dirty="0"/>
            </a:br>
            <a:r>
              <a:rPr lang="de-DE" dirty="0"/>
              <a:t>Double </a:t>
            </a:r>
            <a:r>
              <a:rPr lang="de-DE" dirty="0" err="1"/>
              <a:t>Degree</a:t>
            </a:r>
            <a:endParaRPr lang="de-DE" dirty="0"/>
          </a:p>
          <a:p>
            <a:endParaRPr lang="de-DE" dirty="0"/>
          </a:p>
          <a:p>
            <a:r>
              <a:rPr lang="de-DE" dirty="0"/>
              <a:t>Wenn egal: WS und</a:t>
            </a:r>
            <a:br>
              <a:rPr lang="de-DE" dirty="0"/>
            </a:br>
            <a:r>
              <a:rPr lang="de-DE" dirty="0"/>
              <a:t>Kommentar (später)</a:t>
            </a:r>
          </a:p>
        </p:txBody>
      </p:sp>
    </p:spTree>
    <p:extLst>
      <p:ext uri="{BB962C8B-B14F-4D97-AF65-F5344CB8AC3E}">
        <p14:creationId xmlns:p14="http://schemas.microsoft.com/office/powerpoint/2010/main" val="273513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4F506E9-29BD-4B5A-AEEC-E3DAA65A2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943"/>
          <a:stretch/>
        </p:blipFill>
        <p:spPr>
          <a:xfrm>
            <a:off x="323528" y="1988840"/>
            <a:ext cx="6202680" cy="23044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Pre-Application</a:t>
            </a:r>
            <a:r>
              <a:rPr lang="de-DE" dirty="0"/>
              <a:t> (15.-31.10.)</a:t>
            </a:r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7D2B74E6-8341-40F7-921F-1879E936DC19}"/>
              </a:ext>
            </a:extLst>
          </p:cNvPr>
          <p:cNvSpPr/>
          <p:nvPr/>
        </p:nvSpPr>
        <p:spPr>
          <a:xfrm rot="20752060">
            <a:off x="3681898" y="2482310"/>
            <a:ext cx="2880320" cy="14401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168226E-B8D5-4FC4-B2FD-85280FF480B1}"/>
              </a:ext>
            </a:extLst>
          </p:cNvPr>
          <p:cNvSpPr txBox="1"/>
          <p:nvPr/>
        </p:nvSpPr>
        <p:spPr>
          <a:xfrm>
            <a:off x="6588224" y="19888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Elektrotechnik</a:t>
            </a:r>
          </a:p>
        </p:txBody>
      </p:sp>
      <p:sp>
        <p:nvSpPr>
          <p:cNvPr id="12" name="Pfeil: nach links 11">
            <a:extLst>
              <a:ext uri="{FF2B5EF4-FFF2-40B4-BE49-F238E27FC236}">
                <a16:creationId xmlns:a16="http://schemas.microsoft.com/office/drawing/2014/main" id="{0E02177B-6B6A-4024-8480-534EC51D4F23}"/>
              </a:ext>
            </a:extLst>
          </p:cNvPr>
          <p:cNvSpPr/>
          <p:nvPr/>
        </p:nvSpPr>
        <p:spPr>
          <a:xfrm>
            <a:off x="4389180" y="3069542"/>
            <a:ext cx="2127036" cy="152725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7921FBC-6192-4771-996A-BBE645133D98}"/>
              </a:ext>
            </a:extLst>
          </p:cNvPr>
          <p:cNvSpPr txBox="1"/>
          <p:nvPr/>
        </p:nvSpPr>
        <p:spPr>
          <a:xfrm>
            <a:off x="6588224" y="2708920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Elektrotechnik/</a:t>
            </a:r>
            <a:br>
              <a:rPr lang="de-DE" dirty="0"/>
            </a:br>
            <a:r>
              <a:rPr lang="de-DE" dirty="0"/>
              <a:t>Mechatronik</a:t>
            </a:r>
            <a:br>
              <a:rPr lang="de-DE" dirty="0"/>
            </a:br>
            <a:r>
              <a:rPr lang="de-DE" dirty="0"/>
              <a:t>IWI Schwerpunkt Technik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D354654-5B24-4B09-8B52-0DEDCAD8F84A}"/>
              </a:ext>
            </a:extLst>
          </p:cNvPr>
          <p:cNvSpPr/>
          <p:nvPr/>
        </p:nvSpPr>
        <p:spPr>
          <a:xfrm>
            <a:off x="323528" y="4870901"/>
            <a:ext cx="8518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IWI</a:t>
            </a:r>
            <a:r>
              <a:rPr lang="de-DE" dirty="0"/>
              <a:t>: falls Sie auch Partner der Fakultät W angeben möchten („Schwerpunkt Wirtschaft“), </a:t>
            </a:r>
            <a:br>
              <a:rPr lang="de-DE" dirty="0"/>
            </a:br>
            <a:r>
              <a:rPr lang="de-DE" dirty="0"/>
              <a:t>füllen Sie bitte </a:t>
            </a:r>
            <a:r>
              <a:rPr lang="de-DE" u="sng" dirty="0"/>
              <a:t>zusätzlich</a:t>
            </a:r>
            <a:r>
              <a:rPr lang="de-DE" dirty="0"/>
              <a:t> eine </a:t>
            </a:r>
            <a:r>
              <a:rPr lang="de-DE" u="sng" dirty="0"/>
              <a:t>zweite</a:t>
            </a:r>
            <a:r>
              <a:rPr lang="de-DE" dirty="0"/>
              <a:t> Bewerbung aus!</a:t>
            </a:r>
          </a:p>
        </p:txBody>
      </p:sp>
    </p:spTree>
    <p:extLst>
      <p:ext uri="{BB962C8B-B14F-4D97-AF65-F5344CB8AC3E}">
        <p14:creationId xmlns:p14="http://schemas.microsoft.com/office/powerpoint/2010/main" val="367007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Weg ins Ausland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462404" y="1661899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wegen langem Vorlauf ist ein Auslands- </a:t>
            </a:r>
            <a:r>
              <a:rPr lang="de-DE" sz="2400" dirty="0" err="1"/>
              <a:t>aufenthalt</a:t>
            </a:r>
            <a:r>
              <a:rPr lang="de-DE" sz="2400" dirty="0"/>
              <a:t> in der Regel </a:t>
            </a:r>
            <a:r>
              <a:rPr lang="de-DE" sz="2400" b="1" dirty="0"/>
              <a:t>nicht</a:t>
            </a:r>
            <a:r>
              <a:rPr lang="de-DE" sz="2400" dirty="0"/>
              <a:t> möglich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462404" y="2996952"/>
            <a:ext cx="54726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Regelfall: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Auslands</a:t>
            </a:r>
            <a:r>
              <a:rPr lang="de-DE" sz="2400" b="1" dirty="0"/>
              <a:t>praktikum</a:t>
            </a:r>
            <a:r>
              <a:rPr lang="de-DE" sz="2400" dirty="0"/>
              <a:t> in 5 (ME/IWI) </a:t>
            </a:r>
            <a:br>
              <a:rPr lang="de-DE" sz="2400" dirty="0"/>
            </a:br>
            <a:r>
              <a:rPr lang="de-DE" sz="2400" dirty="0"/>
              <a:t>oder in 6 (E); </a:t>
            </a:r>
            <a:br>
              <a:rPr lang="de-DE" sz="2400" dirty="0"/>
            </a:br>
            <a:r>
              <a:rPr lang="de-DE" sz="2400" dirty="0"/>
              <a:t>WS/SS kann getauscht werden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Auslands</a:t>
            </a:r>
            <a:r>
              <a:rPr lang="de-DE" sz="2400" b="1" dirty="0"/>
              <a:t>studium</a:t>
            </a:r>
            <a:r>
              <a:rPr lang="de-DE" sz="2400" dirty="0"/>
              <a:t> in 5, 6 oder 7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11560" y="5599873"/>
            <a:ext cx="704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Bachelorarbeit bei ausländischer Firma möglich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b="1" dirty="0"/>
              <a:t>Achtung IWI</a:t>
            </a:r>
            <a:r>
              <a:rPr lang="de-DE" sz="2400" dirty="0"/>
              <a:t>:  Zählt nicht als Auslandssemester!)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0" y="1412776"/>
            <a:ext cx="2833291" cy="39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33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B88FB1-E242-43DC-8105-7D5F6A6C7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6172200" cy="39395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Pre-Application</a:t>
            </a:r>
            <a:r>
              <a:rPr lang="de-DE" dirty="0"/>
              <a:t> (15.-31.10.)</a:t>
            </a:r>
          </a:p>
        </p:txBody>
      </p:sp>
      <p:sp>
        <p:nvSpPr>
          <p:cNvPr id="12" name="Pfeil: nach links 11">
            <a:extLst>
              <a:ext uri="{FF2B5EF4-FFF2-40B4-BE49-F238E27FC236}">
                <a16:creationId xmlns:a16="http://schemas.microsoft.com/office/drawing/2014/main" id="{0E02177B-6B6A-4024-8480-534EC51D4F23}"/>
              </a:ext>
            </a:extLst>
          </p:cNvPr>
          <p:cNvSpPr/>
          <p:nvPr/>
        </p:nvSpPr>
        <p:spPr>
          <a:xfrm>
            <a:off x="3635896" y="3069542"/>
            <a:ext cx="2880320" cy="21544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7921FBC-6192-4771-996A-BBE645133D98}"/>
              </a:ext>
            </a:extLst>
          </p:cNvPr>
          <p:cNvSpPr txBox="1"/>
          <p:nvPr/>
        </p:nvSpPr>
        <p:spPr>
          <a:xfrm>
            <a:off x="6588224" y="2854677"/>
            <a:ext cx="2555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siehe </a:t>
            </a:r>
            <a:r>
              <a:rPr lang="de-DE" dirty="0">
                <a:hlinkClick r:id="rId3"/>
              </a:rPr>
              <a:t>Partnerinfoseite</a:t>
            </a:r>
            <a:r>
              <a:rPr lang="de-DE" dirty="0"/>
              <a:t> des IO</a:t>
            </a:r>
          </a:p>
          <a:p>
            <a:endParaRPr lang="de-DE" dirty="0"/>
          </a:p>
          <a:p>
            <a:r>
              <a:rPr lang="de-DE" dirty="0"/>
              <a:t>Bei Überbuchung</a:t>
            </a:r>
          </a:p>
          <a:p>
            <a:r>
              <a:rPr lang="de-DE" dirty="0"/>
              <a:t>entscheidet ein </a:t>
            </a:r>
          </a:p>
          <a:p>
            <a:r>
              <a:rPr lang="de-DE" dirty="0"/>
              <a:t>Rankingwert, der</a:t>
            </a:r>
          </a:p>
          <a:p>
            <a:r>
              <a:rPr lang="de-DE" dirty="0"/>
              <a:t>aus Noten und </a:t>
            </a:r>
          </a:p>
          <a:p>
            <a:r>
              <a:rPr lang="de-DE" dirty="0"/>
              <a:t>Erreichten </a:t>
            </a:r>
            <a:r>
              <a:rPr lang="de-DE" dirty="0" err="1"/>
              <a:t>Credits</a:t>
            </a:r>
            <a:endParaRPr lang="de-DE" dirty="0"/>
          </a:p>
          <a:p>
            <a:r>
              <a:rPr lang="de-DE" dirty="0"/>
              <a:t>gebildet wird.</a:t>
            </a:r>
          </a:p>
          <a:p>
            <a:r>
              <a:rPr lang="de-DE" dirty="0"/>
              <a:t>Auch Wiederholungs-prüfungen haben Einfluss.</a:t>
            </a:r>
          </a:p>
        </p:txBody>
      </p:sp>
    </p:spTree>
    <p:extLst>
      <p:ext uri="{BB962C8B-B14F-4D97-AF65-F5344CB8AC3E}">
        <p14:creationId xmlns:p14="http://schemas.microsoft.com/office/powerpoint/2010/main" val="1205662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Pre-Application</a:t>
            </a:r>
            <a:r>
              <a:rPr lang="de-DE" dirty="0"/>
              <a:t> (15.-31.10.)</a:t>
            </a:r>
          </a:p>
        </p:txBody>
      </p:sp>
      <p:sp>
        <p:nvSpPr>
          <p:cNvPr id="12" name="Pfeil: nach links 11">
            <a:extLst>
              <a:ext uri="{FF2B5EF4-FFF2-40B4-BE49-F238E27FC236}">
                <a16:creationId xmlns:a16="http://schemas.microsoft.com/office/drawing/2014/main" id="{0E02177B-6B6A-4024-8480-534EC51D4F23}"/>
              </a:ext>
            </a:extLst>
          </p:cNvPr>
          <p:cNvSpPr/>
          <p:nvPr/>
        </p:nvSpPr>
        <p:spPr>
          <a:xfrm>
            <a:off x="3635896" y="3069542"/>
            <a:ext cx="2880320" cy="21544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7921FBC-6192-4771-996A-BBE645133D98}"/>
              </a:ext>
            </a:extLst>
          </p:cNvPr>
          <p:cNvSpPr txBox="1"/>
          <p:nvPr/>
        </p:nvSpPr>
        <p:spPr>
          <a:xfrm>
            <a:off x="395536" y="386104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Bitte unbedingt folgende </a:t>
            </a:r>
            <a:r>
              <a:rPr lang="de-DE" b="1" dirty="0"/>
              <a:t>Bemerkungen</a:t>
            </a:r>
            <a:r>
              <a:rPr lang="de-DE" dirty="0"/>
              <a:t> angeben: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falls Winter- oder Sommersemester egal sind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IWI: haben Sie eine zweite Bewerbung abgegeben?</a:t>
            </a:r>
            <a:br>
              <a:rPr lang="de-DE" dirty="0"/>
            </a:br>
            <a:r>
              <a:rPr lang="de-DE" dirty="0"/>
              <a:t>Hat dann die Technik- oder Wirtschaftsbewerbung Priorität?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falls Sie ein Double Degree an der USC (Australien) machen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falls Sie ein European Project Semester (EPS) an der </a:t>
            </a:r>
            <a:r>
              <a:rPr lang="de-DE" dirty="0" err="1"/>
              <a:t>Avans</a:t>
            </a:r>
            <a:r>
              <a:rPr lang="de-DE" dirty="0"/>
              <a:t> </a:t>
            </a:r>
            <a:r>
              <a:rPr lang="de-DE" dirty="0" err="1"/>
              <a:t>Hogeschool</a:t>
            </a:r>
            <a:r>
              <a:rPr lang="de-DE" dirty="0"/>
              <a:t> machen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falls Sie </a:t>
            </a:r>
            <a:r>
              <a:rPr lang="de-DE" dirty="0" err="1"/>
              <a:t>FreeMover</a:t>
            </a:r>
            <a:r>
              <a:rPr lang="de-DE" dirty="0"/>
              <a:t> sind (und falls schon bekannt: welche Wahlhochschule?)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C6824D-2BF4-4903-B0A9-9ED7BC5E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6179820" cy="1295400"/>
          </a:xfrm>
          <a:prstGeom prst="rect">
            <a:avLst/>
          </a:prstGeom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AC4DCFD9-02C9-46A2-B671-FA1B81BFEA6D}"/>
              </a:ext>
            </a:extLst>
          </p:cNvPr>
          <p:cNvSpPr/>
          <p:nvPr/>
        </p:nvSpPr>
        <p:spPr>
          <a:xfrm rot="16200000">
            <a:off x="3087161" y="3041631"/>
            <a:ext cx="908775" cy="387369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405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Pre-Application</a:t>
            </a:r>
            <a:r>
              <a:rPr lang="de-DE" dirty="0"/>
              <a:t> (15.-31.10.)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6DF091-4507-4253-9A11-DCB2A0617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961"/>
          <a:stretch/>
        </p:blipFill>
        <p:spPr>
          <a:xfrm>
            <a:off x="241528" y="1484784"/>
            <a:ext cx="6202680" cy="1519618"/>
          </a:xfrm>
          <a:prstGeom prst="rect">
            <a:avLst/>
          </a:prstGeom>
        </p:spPr>
      </p:pic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997B1563-7B35-4BAD-93F6-4F46ADF4C896}"/>
              </a:ext>
            </a:extLst>
          </p:cNvPr>
          <p:cNvSpPr/>
          <p:nvPr/>
        </p:nvSpPr>
        <p:spPr>
          <a:xfrm rot="10800000">
            <a:off x="6516216" y="2650061"/>
            <a:ext cx="720080" cy="387369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17B463-A0E5-4C9C-A8D1-E32BEBDF34CF}"/>
              </a:ext>
            </a:extLst>
          </p:cNvPr>
          <p:cNvSpPr txBox="1"/>
          <p:nvPr/>
        </p:nvSpPr>
        <p:spPr>
          <a:xfrm>
            <a:off x="7236296" y="265006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nicht vergessen!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0D2BF7A-6F5B-41B5-B642-BDB9596BF528}"/>
              </a:ext>
            </a:extLst>
          </p:cNvPr>
          <p:cNvSpPr/>
          <p:nvPr/>
        </p:nvSpPr>
        <p:spPr>
          <a:xfrm>
            <a:off x="251520" y="3509134"/>
            <a:ext cx="864096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Nachdem Sie das Online-Formular abgeschickt haben, erhalten Sie eine E-Mail und </a:t>
            </a: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müssen sich registrieren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Mit dem Benutzernamen und Passwort, die Sie festlegen, können Sie dann ins </a:t>
            </a:r>
            <a:r>
              <a:rPr lang="de-DE" dirty="0">
                <a:solidFill>
                  <a:srgbClr val="0462C1"/>
                </a:solidFill>
                <a:latin typeface="Calibri" panose="020F0502020204030204" pitchFamily="34" charset="0"/>
              </a:rPr>
              <a:t>Mobilitätsportal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(Mobility Online) einsteigen, um Ihre Anmeldung fortzusetzen: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vervollständigen Sie die Personenstammdaten, laden ein Passfoto hoch und </a:t>
            </a: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drucken den Kontrollausdruck aus.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Prüfen Sie sorgfältig den Kontrollausdruck der Anmeldung auf Fehler, </a:t>
            </a: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bessern Sie diese händisch aus und reichen die Unterlage binnen einer Woche im International Office am Campus </a:t>
            </a:r>
            <a:r>
              <a:rPr lang="de-DE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Brunnenlech</a:t>
            </a: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ein, z.B. per Einwurf in den Briefkasten vor Raum B2.15 oder B 3.11.</a:t>
            </a:r>
          </a:p>
        </p:txBody>
      </p:sp>
    </p:spTree>
    <p:extLst>
      <p:ext uri="{BB962C8B-B14F-4D97-AF65-F5344CB8AC3E}">
        <p14:creationId xmlns:p14="http://schemas.microsoft.com/office/powerpoint/2010/main" val="2306906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prstClr val="white"/>
                </a:solidFill>
              </a:rPr>
              <a:t>Auslandsstudium an einer Partnerhochschule: </a:t>
            </a:r>
            <a:r>
              <a:rPr lang="de-DE" dirty="0">
                <a:solidFill>
                  <a:prstClr val="white"/>
                </a:solidFill>
              </a:rPr>
              <a:t>Learning Agreement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942" y="1347453"/>
            <a:ext cx="8678416" cy="5321907"/>
          </a:xfrm>
        </p:spPr>
        <p:txBody>
          <a:bodyPr>
            <a:normAutofit lnSpcReduction="10000"/>
          </a:bodyPr>
          <a:lstStyle/>
          <a:p>
            <a:r>
              <a:rPr lang="de-DE" dirty="0"/>
              <a:t>VOR Mitte Februar mit dem </a:t>
            </a:r>
            <a:r>
              <a:rPr lang="de-DE" i="1" dirty="0"/>
              <a:t>International </a:t>
            </a:r>
            <a:r>
              <a:rPr lang="de-DE" i="1" dirty="0" err="1"/>
              <a:t>Coordinator</a:t>
            </a:r>
            <a:r>
              <a:rPr lang="de-DE" i="1" dirty="0"/>
              <a:t>  </a:t>
            </a:r>
            <a:r>
              <a:rPr lang="de-DE" dirty="0"/>
              <a:t>aufsetzen!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Suchen Sie passende Kurse aus; passend heißt:</a:t>
            </a:r>
          </a:p>
          <a:p>
            <a:pPr marL="1152525" lvl="1" indent="-342900">
              <a:buFont typeface="Arial" panose="020B0604020202020204" pitchFamily="34" charset="0"/>
              <a:buChar char="•"/>
            </a:pPr>
            <a:r>
              <a:rPr lang="de-DE" dirty="0"/>
              <a:t>Passend zum Studium, auf den Webseiten des Partners selber recherchieren</a:t>
            </a:r>
          </a:p>
          <a:p>
            <a:pPr marL="1152525" lvl="1" indent="-342900">
              <a:buFont typeface="Arial" panose="020B0604020202020204" pitchFamily="34" charset="0"/>
              <a:buChar char="•"/>
            </a:pPr>
            <a:r>
              <a:rPr lang="de-DE" dirty="0"/>
              <a:t>angemessene Schwierigkeit</a:t>
            </a:r>
          </a:p>
          <a:p>
            <a:pPr marL="1152525" lvl="1" indent="-342900">
              <a:buFont typeface="Arial" panose="020B0604020202020204" pitchFamily="34" charset="0"/>
              <a:buChar char="•"/>
            </a:pPr>
            <a:r>
              <a:rPr lang="de-DE" dirty="0"/>
              <a:t>Angebot im Winter oder Sommer?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Umfang: 20-30 ECTS-Punkte</a:t>
            </a:r>
          </a:p>
          <a:p>
            <a:pPr marL="1152525" lvl="1" indent="-342900">
              <a:buFont typeface="Arial" panose="020B0604020202020204" pitchFamily="34" charset="0"/>
              <a:buChar char="•"/>
            </a:pPr>
            <a:r>
              <a:rPr lang="de-DE" dirty="0"/>
              <a:t>Evtl. Umrechnung mit dem </a:t>
            </a:r>
            <a:r>
              <a:rPr lang="de-DE" i="1" dirty="0"/>
              <a:t>International </a:t>
            </a:r>
            <a:r>
              <a:rPr lang="de-DE" i="1" dirty="0" err="1"/>
              <a:t>Coordinator</a:t>
            </a:r>
            <a:r>
              <a:rPr lang="de-DE" i="1" dirty="0"/>
              <a:t> </a:t>
            </a:r>
            <a:r>
              <a:rPr lang="de-DE" dirty="0"/>
              <a:t>festlegen</a:t>
            </a:r>
          </a:p>
          <a:p>
            <a:pPr marL="1152525" lvl="1" indent="-342900">
              <a:buFont typeface="Arial" panose="020B0604020202020204" pitchFamily="34" charset="0"/>
              <a:buChar char="•"/>
            </a:pPr>
            <a:r>
              <a:rPr lang="de-DE" dirty="0"/>
              <a:t>Anerkennung gemäß Learning Agreement ist garantiert!</a:t>
            </a:r>
          </a:p>
          <a:p>
            <a:pPr marL="1152525" lvl="1" indent="-342900">
              <a:buFont typeface="Arial" panose="020B0604020202020204" pitchFamily="34" charset="0"/>
              <a:buChar char="•"/>
            </a:pPr>
            <a:r>
              <a:rPr lang="de-DE" u="sng" dirty="0"/>
              <a:t>Änderungen vor Ort</a:t>
            </a:r>
            <a:r>
              <a:rPr lang="de-DE" dirty="0"/>
              <a:t> mit dem </a:t>
            </a:r>
            <a:r>
              <a:rPr lang="de-DE" i="1" dirty="0"/>
              <a:t>International </a:t>
            </a:r>
            <a:r>
              <a:rPr lang="de-DE" i="1" dirty="0" err="1"/>
              <a:t>Coordinator</a:t>
            </a:r>
            <a:r>
              <a:rPr lang="de-DE" i="1" dirty="0"/>
              <a:t> </a:t>
            </a:r>
            <a:r>
              <a:rPr lang="de-DE" dirty="0"/>
              <a:t>absprechen! </a:t>
            </a:r>
            <a:r>
              <a:rPr lang="de-DE" dirty="0">
                <a:solidFill>
                  <a:srgbClr val="C00000"/>
                </a:solidFill>
              </a:rPr>
              <a:t>Sonst ist die Anerkennung nicht garantiert.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236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prstClr val="white"/>
                </a:solidFill>
              </a:rPr>
              <a:t>Auslandsstudium an einer Partnerhochschule: </a:t>
            </a:r>
            <a:r>
              <a:rPr lang="de-DE" dirty="0">
                <a:solidFill>
                  <a:prstClr val="white"/>
                </a:solidFill>
              </a:rPr>
              <a:t>Learning Agreement: Kurse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147083"/>
              </p:ext>
            </p:extLst>
          </p:nvPr>
        </p:nvGraphicFramePr>
        <p:xfrm>
          <a:off x="611560" y="1484784"/>
          <a:ext cx="7920880" cy="3291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ECTS</a:t>
                      </a:r>
                      <a:r>
                        <a:rPr lang="de-DE" sz="2400" baseline="0" dirty="0"/>
                        <a:t> </a:t>
                      </a:r>
                      <a:r>
                        <a:rPr lang="de-DE" sz="2400" dirty="0"/>
                        <a:t>Credit Points (CP)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IWI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Grundlagen (1-2)</a:t>
                      </a:r>
                      <a:r>
                        <a:rPr lang="de-DE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  <a:p>
                      <a:r>
                        <a:rPr lang="de-DE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Pflicht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de-DE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de-DE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de-DE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/>
                        <a:t>Aufbau/Vertiefung (3-7)</a:t>
                      </a:r>
                      <a:r>
                        <a:rPr lang="de-DE" sz="2400" dirty="0"/>
                        <a:t>:</a:t>
                      </a:r>
                    </a:p>
                    <a:p>
                      <a:r>
                        <a:rPr lang="de-DE" sz="2400" dirty="0"/>
                        <a:t>Pflicht</a:t>
                      </a:r>
                      <a:r>
                        <a:rPr lang="de-DE" sz="2400" baseline="30000" dirty="0"/>
                        <a:t>1</a:t>
                      </a:r>
                      <a:r>
                        <a:rPr lang="de-DE" sz="2400" dirty="0"/>
                        <a:t>  ohne Auswahl</a:t>
                      </a:r>
                    </a:p>
                    <a:p>
                      <a:r>
                        <a:rPr lang="de-DE" sz="2400" dirty="0"/>
                        <a:t>Pflicht</a:t>
                      </a:r>
                      <a:r>
                        <a:rPr lang="de-DE" sz="2400" baseline="30000" dirty="0"/>
                        <a:t>1</a:t>
                      </a:r>
                      <a:r>
                        <a:rPr lang="de-DE" sz="2400" dirty="0"/>
                        <a:t>  mit Auswahl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400" dirty="0"/>
                    </a:p>
                    <a:p>
                      <a:pPr algn="r"/>
                      <a:r>
                        <a:rPr lang="de-DE" sz="2400" dirty="0"/>
                        <a:t>   34</a:t>
                      </a:r>
                    </a:p>
                    <a:p>
                      <a:pPr algn="r"/>
                      <a:r>
                        <a:rPr lang="de-DE" sz="2400" dirty="0"/>
                        <a:t>≥ 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400" dirty="0"/>
                    </a:p>
                    <a:p>
                      <a:pPr algn="r"/>
                      <a:r>
                        <a:rPr lang="de-DE" sz="2400" dirty="0"/>
                        <a:t>0</a:t>
                      </a:r>
                    </a:p>
                    <a:p>
                      <a:pPr algn="r"/>
                      <a:r>
                        <a:rPr lang="de-DE" sz="2400" dirty="0"/>
                        <a:t>≥ 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400" dirty="0"/>
                    </a:p>
                    <a:p>
                      <a:pPr algn="r"/>
                      <a:r>
                        <a:rPr lang="de-DE" sz="2400" dirty="0"/>
                        <a:t>75</a:t>
                      </a:r>
                    </a:p>
                    <a:p>
                      <a:pPr algn="r"/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Wahlpflichtmodule (SWP)/ Vertiefungsmodule  </a:t>
                      </a:r>
                      <a:r>
                        <a:rPr lang="de-DE" sz="2400" baseline="30000" dirty="0"/>
                        <a:t>2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6…18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6…18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≥ 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67544" y="5085184"/>
            <a:ext cx="79208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de-DE" sz="2400" dirty="0"/>
              <a:t>Kann ersetzt werden durch ähnliches Fach</a:t>
            </a:r>
          </a:p>
          <a:p>
            <a:pPr marL="457200" indent="-457200">
              <a:buFont typeface="+mj-lt"/>
              <a:buAutoNum type="arabicParenR"/>
            </a:pPr>
            <a:r>
              <a:rPr lang="de-DE" sz="2400" dirty="0"/>
              <a:t>Kann ersetzt werden durch beliebiges Fach (studiengangspezifisch,  max. 4 CP aus AW)</a:t>
            </a:r>
          </a:p>
        </p:txBody>
      </p:sp>
    </p:spTree>
    <p:extLst>
      <p:ext uri="{BB962C8B-B14F-4D97-AF65-F5344CB8AC3E}">
        <p14:creationId xmlns:p14="http://schemas.microsoft.com/office/powerpoint/2010/main" val="1463439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prstClr val="white"/>
                </a:solidFill>
              </a:rPr>
              <a:t>Auslandsstudium an einer Partnerhochschule: </a:t>
            </a:r>
            <a:r>
              <a:rPr lang="de-DE" dirty="0">
                <a:solidFill>
                  <a:prstClr val="white"/>
                </a:solidFill>
              </a:rPr>
              <a:t>Learning Agreement: </a:t>
            </a:r>
            <a:r>
              <a:rPr lang="de-DE" dirty="0" err="1">
                <a:solidFill>
                  <a:prstClr val="white"/>
                </a:solidFill>
              </a:rPr>
              <a:t>Credits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942" y="1347453"/>
            <a:ext cx="8796554" cy="5321907"/>
          </a:xfrm>
        </p:spPr>
        <p:txBody>
          <a:bodyPr/>
          <a:lstStyle/>
          <a:p>
            <a:r>
              <a:rPr lang="de-DE" b="1" dirty="0"/>
              <a:t>Rechenbeispiel:   Die Summe macht's </a:t>
            </a:r>
            <a:r>
              <a:rPr lang="de-DE" dirty="0"/>
              <a:t> (in ECTS </a:t>
            </a:r>
            <a:r>
              <a:rPr lang="de-DE" dirty="0" err="1"/>
              <a:t>credit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)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Mehr freie CP für Wahlpflichtmodule erleichtern die Anerkennung!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Kurse des Partners können als SWP-Fach/Vertiefung direkt anerkannt werden (hier z.B. „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Matlab &amp; </a:t>
            </a:r>
            <a:r>
              <a:rPr lang="de-DE" dirty="0" err="1"/>
              <a:t>LabView</a:t>
            </a:r>
            <a:r>
              <a:rPr lang="de-DE" dirty="0"/>
              <a:t>“ mit den restlichen 4 ECTS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11751"/>
              </p:ext>
            </p:extLst>
          </p:nvPr>
        </p:nvGraphicFramePr>
        <p:xfrm>
          <a:off x="323528" y="1956941"/>
          <a:ext cx="8568952" cy="2661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dirty="0"/>
                        <a:t>Partner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HSA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Digital</a:t>
                      </a:r>
                      <a:r>
                        <a:rPr lang="de-DE" baseline="0" dirty="0"/>
                        <a:t> Signal Processing </a:t>
                      </a:r>
                      <a:r>
                        <a:rPr lang="de-DE" baseline="0" dirty="0" err="1"/>
                        <a:t>with</a:t>
                      </a:r>
                      <a:r>
                        <a:rPr lang="de-DE" baseline="0" dirty="0"/>
                        <a:t> Matlab</a:t>
                      </a:r>
                      <a:endParaRPr lang="de-DE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de-DE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Digitale Signalverarbeitung (Pflicht: E/IK)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de-DE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Introduction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</a:t>
                      </a:r>
                      <a:r>
                        <a:rPr lang="de-DE" dirty="0"/>
                        <a:t> Matlab &amp; </a:t>
                      </a:r>
                      <a:r>
                        <a:rPr lang="de-DE" dirty="0" err="1"/>
                        <a:t>LabView</a:t>
                      </a:r>
                      <a:endParaRPr lang="de-DE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vl="1"/>
                      <a:r>
                        <a:rPr lang="de-DE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Matlab/Simulink (Wahlpflicht)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de-DE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Introduction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</a:t>
                      </a:r>
                      <a:r>
                        <a:rPr lang="de-DE" dirty="0"/>
                        <a:t> Matlab &amp; </a:t>
                      </a:r>
                      <a:r>
                        <a:rPr lang="de-DE" dirty="0" err="1"/>
                        <a:t>LabView</a:t>
                      </a:r>
                      <a:r>
                        <a:rPr lang="de-DE" dirty="0"/>
                        <a:t>   (Wahlpflicht)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de-DE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Summen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de-DE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de-DE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332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prstClr val="white"/>
                </a:solidFill>
              </a:rPr>
              <a:t>Auslandsstudium an einer Partnerhochschule: </a:t>
            </a:r>
            <a:r>
              <a:rPr lang="de-DE" dirty="0">
                <a:solidFill>
                  <a:prstClr val="white"/>
                </a:solidFill>
              </a:rPr>
              <a:t>Learning Agreement: IWI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942" y="1347453"/>
            <a:ext cx="8796554" cy="5321907"/>
          </a:xfrm>
        </p:spPr>
        <p:txBody>
          <a:bodyPr/>
          <a:lstStyle/>
          <a:p>
            <a:r>
              <a:rPr lang="de-DE" b="1" dirty="0"/>
              <a:t>Speziell für IWI Schwerpunkt Technik: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Beratungstermine fürs LA bitte selber vereinbaren!</a:t>
            </a:r>
            <a:br>
              <a:rPr lang="de-DE" dirty="0"/>
            </a:br>
            <a:endParaRPr lang="de-DE" dirty="0"/>
          </a:p>
          <a:p>
            <a:r>
              <a:rPr lang="de-DE" dirty="0"/>
              <a:t>Die Vertiefung Technik besteht aus „beliebigen“ Kursen, die </a:t>
            </a:r>
            <a:br>
              <a:rPr lang="de-DE" dirty="0"/>
            </a:br>
            <a:r>
              <a:rPr lang="de-DE" dirty="0"/>
              <a:t>nicht thematisch zusammengehören müssen: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Es muss </a:t>
            </a:r>
            <a:r>
              <a:rPr lang="de-DE" u="sng" dirty="0"/>
              <a:t>keine</a:t>
            </a:r>
            <a:r>
              <a:rPr lang="de-DE" dirty="0"/>
              <a:t> Augsburger Vertiefung nachgebildet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Diese Kurse können auch zu beliebigen Zeiten belegt werden </a:t>
            </a:r>
            <a:br>
              <a:rPr lang="de-DE" dirty="0"/>
            </a:br>
            <a:r>
              <a:rPr lang="de-DE" dirty="0"/>
              <a:t>(teils im Ausland, teils in Augsburg)</a:t>
            </a:r>
            <a:br>
              <a:rPr lang="de-DE" dirty="0"/>
            </a:br>
            <a:endParaRPr lang="de-DE" dirty="0"/>
          </a:p>
          <a:p>
            <a:r>
              <a:rPr lang="de-DE" dirty="0"/>
              <a:t>„Systems Engineering“ kann leicht im Ausland ersetzt werden. </a:t>
            </a:r>
            <a:r>
              <a:rPr lang="de-DE" u="sng" dirty="0"/>
              <a:t>Voraussetzungen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Gruppenarbeit an einem technischen Projekt; 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4081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prstClr val="white"/>
                </a:solidFill>
              </a:rPr>
              <a:t>Auslandsstudium an einer Partnerhochschule: </a:t>
            </a:r>
            <a:r>
              <a:rPr lang="de-DE" dirty="0">
                <a:solidFill>
                  <a:prstClr val="white"/>
                </a:solidFill>
              </a:rPr>
              <a:t>Links und Hilfestellungen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942" y="1347453"/>
            <a:ext cx="8796554" cy="5321907"/>
          </a:xfrm>
        </p:spPr>
        <p:txBody>
          <a:bodyPr/>
          <a:lstStyle/>
          <a:p>
            <a:r>
              <a:rPr lang="de-DE" b="1" dirty="0">
                <a:hlinkClick r:id="rId2"/>
              </a:rPr>
              <a:t>„Working Lunches“</a:t>
            </a:r>
            <a:r>
              <a:rPr lang="de-DE" b="1" dirty="0"/>
              <a:t> des 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Pre-Application</a:t>
            </a:r>
            <a:r>
              <a:rPr lang="de-DE" dirty="0"/>
              <a:t> fürs Auslandssemester: Okt/Nov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Erasmus und andere Förderungen: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Anmeldung &amp; Förderung: Okt/Nov</a:t>
            </a:r>
          </a:p>
          <a:p>
            <a:endParaRPr lang="de-DE" dirty="0"/>
          </a:p>
          <a:p>
            <a:r>
              <a:rPr lang="de-DE" b="1" dirty="0"/>
              <a:t>Erfahrungsberichte: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hlinkClick r:id="rId3"/>
              </a:rPr>
              <a:t>Fak. Elektrotechnik</a:t>
            </a:r>
            <a:r>
              <a:rPr lang="de-DE" dirty="0"/>
              <a:t> --- </a:t>
            </a:r>
            <a:r>
              <a:rPr lang="de-DE" dirty="0">
                <a:hlinkClick r:id="rId4"/>
              </a:rPr>
              <a:t>Fak. Wirtschaft</a:t>
            </a:r>
            <a:br>
              <a:rPr lang="de-DE" dirty="0"/>
            </a:br>
            <a:r>
              <a:rPr lang="de-DE" dirty="0"/>
              <a:t>(bei beiden mit HSA Konto anmelden!)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hlinkClick r:id="rId5"/>
              </a:rPr>
              <a:t>Travel Diary (IO)</a:t>
            </a:r>
            <a:r>
              <a:rPr lang="de-DE" dirty="0"/>
              <a:t>    oder   bei </a:t>
            </a:r>
            <a:r>
              <a:rPr lang="de-DE" dirty="0">
                <a:hlinkClick r:id="rId6"/>
              </a:rPr>
              <a:t>Austauschsuche</a:t>
            </a:r>
            <a:endParaRPr lang="de-DE" dirty="0"/>
          </a:p>
          <a:p>
            <a:endParaRPr lang="de-DE" dirty="0"/>
          </a:p>
          <a:p>
            <a:r>
              <a:rPr lang="de-DE" b="1" dirty="0">
                <a:hlinkClick r:id="rId7"/>
              </a:rPr>
              <a:t>Fördermöglichkeiten (IO)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7158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white"/>
                </a:solidFill>
              </a:rPr>
              <a:t>Partner Elektrotechnik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Impressionen:  China - Shenzhen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84482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</a:rPr>
              <a:t>Faszination China: Kultur, Essen, Studieren… sich selber ein Bild machen!</a:t>
            </a:r>
            <a:endParaRPr lang="de-DE" dirty="0"/>
          </a:p>
        </p:txBody>
      </p:sp>
      <p:pic>
        <p:nvPicPr>
          <p:cNvPr id="8" name="Grafik 7" descr="Ein Bild, das Text, Person, Zuschauer, Bühne enthält.&#10;&#10;Automatisch generierte Beschreibung">
            <a:extLst>
              <a:ext uri="{FF2B5EF4-FFF2-40B4-BE49-F238E27FC236}">
                <a16:creationId xmlns:a16="http://schemas.microsoft.com/office/drawing/2014/main" id="{53D9AB1B-F42A-4EBE-98EA-8AD5CFD07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295572" cy="2400783"/>
          </a:xfrm>
          <a:prstGeom prst="rect">
            <a:avLst/>
          </a:prstGeom>
        </p:spPr>
      </p:pic>
      <p:pic>
        <p:nvPicPr>
          <p:cNvPr id="6" name="Grafik 5" descr="Ein Bild, das draußen, Himmel, Gebäude, Baum enthält.&#10;&#10;Automatisch generierte Beschreibung">
            <a:extLst>
              <a:ext uri="{FF2B5EF4-FFF2-40B4-BE49-F238E27FC236}">
                <a16:creationId xmlns:a16="http://schemas.microsoft.com/office/drawing/2014/main" id="{CC37DAEE-45E8-4D7E-9E16-9B3156DDB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176464" cy="3131121"/>
          </a:xfrm>
          <a:prstGeom prst="rect">
            <a:avLst/>
          </a:prstGeom>
        </p:spPr>
      </p:pic>
      <p:pic>
        <p:nvPicPr>
          <p:cNvPr id="10" name="Grafik 9" descr="Ein Bild, das Baum, draußen, Kleidung, Himmel enthält.&#10;&#10;Automatisch generierte Beschreibung">
            <a:extLst>
              <a:ext uri="{FF2B5EF4-FFF2-40B4-BE49-F238E27FC236}">
                <a16:creationId xmlns:a16="http://schemas.microsoft.com/office/drawing/2014/main" id="{C69BB9DE-4EE9-4092-976D-B0BE19C86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05064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74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prstClr val="white"/>
                </a:solidFill>
              </a:rPr>
              <a:t>Auslandsstudium an einer Partnerhochschule: </a:t>
            </a:r>
            <a:r>
              <a:rPr lang="de-DE" dirty="0">
                <a:solidFill>
                  <a:prstClr val="white"/>
                </a:solidFill>
              </a:rPr>
              <a:t>Partner Elektrotechnik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Impressionen:  Ancona</a:t>
            </a:r>
          </a:p>
          <a:p>
            <a:endParaRPr lang="de-DE" dirty="0"/>
          </a:p>
          <a:p>
            <a:r>
              <a:rPr lang="de-DE" dirty="0"/>
              <a:t>Italien – die Marken:</a:t>
            </a:r>
          </a:p>
          <a:p>
            <a:r>
              <a:rPr lang="de-DE" dirty="0"/>
              <a:t>Küste &amp; Berge</a:t>
            </a:r>
          </a:p>
        </p:txBody>
      </p:sp>
      <p:pic>
        <p:nvPicPr>
          <p:cNvPr id="3074" name="Picture 2" descr="Die Riviera del Con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Überblick von Anc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acoltà di Ingegneria">
            <a:hlinkClick r:id="rId4" tooltip="Facoltà di Ingegneria (Aprirà una nuova finestra)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79" y="4247418"/>
            <a:ext cx="5054282" cy="21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usto mio ital. Spezialitäten aus den Abruzz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247417"/>
            <a:ext cx="3456383" cy="217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upload.wikimedia.org/wikipedia/it/3/39/Logo_Universit%C3%A0_Politecnica_delle_March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65104"/>
            <a:ext cx="883394" cy="8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46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Auslandspraktikum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942" y="1347453"/>
            <a:ext cx="8678416" cy="5321907"/>
          </a:xfrm>
        </p:spPr>
        <p:txBody>
          <a:bodyPr/>
          <a:lstStyle/>
          <a:p>
            <a:pPr marL="457200" lvl="1" indent="0">
              <a:lnSpc>
                <a:spcPts val="29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de-DE" dirty="0"/>
              <a:t>Tausch Winter/Sommer immer möglich</a:t>
            </a:r>
            <a:br>
              <a:rPr lang="de-DE" dirty="0"/>
            </a:br>
            <a:r>
              <a:rPr lang="de-DE" dirty="0"/>
              <a:t>Sprachliche Anforderung niedriger!  Keine Prüfungen… </a:t>
            </a:r>
            <a:br>
              <a:rPr lang="de-DE" dirty="0"/>
            </a:br>
            <a:r>
              <a:rPr lang="de-DE" dirty="0"/>
              <a:t>Weniger Planung nötig (keine Kurse, Anerkennung)</a:t>
            </a:r>
            <a:br>
              <a:rPr lang="de-DE" dirty="0"/>
            </a:br>
            <a:r>
              <a:rPr lang="de-DE" dirty="0"/>
              <a:t>Europa: Erasmus-Stipendium</a:t>
            </a:r>
          </a:p>
          <a:p>
            <a:pPr>
              <a:lnSpc>
                <a:spcPts val="29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Wo bekomme ich Adressen her? </a:t>
            </a:r>
          </a:p>
          <a:p>
            <a:pPr marL="342900" indent="-342900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International Office (</a:t>
            </a:r>
            <a:r>
              <a:rPr lang="de-DE" dirty="0">
                <a:hlinkClick r:id="rId2"/>
              </a:rPr>
              <a:t>Europa/weltweit</a:t>
            </a:r>
            <a:r>
              <a:rPr lang="de-DE" dirty="0"/>
              <a:t> )</a:t>
            </a:r>
          </a:p>
          <a:p>
            <a:pPr marL="342900" indent="-342900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DAAD:  "</a:t>
            </a:r>
            <a:r>
              <a:rPr lang="de-DE" dirty="0">
                <a:hlinkClick r:id="rId3"/>
              </a:rPr>
              <a:t>Praktika im Ausland</a:t>
            </a:r>
            <a:r>
              <a:rPr lang="de-DE" dirty="0"/>
              <a:t>"</a:t>
            </a:r>
          </a:p>
          <a:p>
            <a:pPr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Wann muss ich mich entscheiden?</a:t>
            </a:r>
          </a:p>
          <a:p>
            <a:pPr marL="342900" indent="-342900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IWI:   bei </a:t>
            </a:r>
            <a:r>
              <a:rPr lang="de-DE" dirty="0" err="1"/>
              <a:t>Pre-Application</a:t>
            </a:r>
            <a:r>
              <a:rPr lang="de-DE" dirty="0"/>
              <a:t> (Oktober),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E/ME bis "kurz davor" (Abgabe Formular)</a:t>
            </a:r>
          </a:p>
        </p:txBody>
      </p:sp>
      <p:sp>
        <p:nvSpPr>
          <p:cNvPr id="4" name="Smiley 3"/>
          <p:cNvSpPr/>
          <p:nvPr/>
        </p:nvSpPr>
        <p:spPr>
          <a:xfrm>
            <a:off x="323528" y="1429529"/>
            <a:ext cx="269189" cy="27982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miley 4"/>
          <p:cNvSpPr/>
          <p:nvPr/>
        </p:nvSpPr>
        <p:spPr>
          <a:xfrm>
            <a:off x="323528" y="2161911"/>
            <a:ext cx="269189" cy="27982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miley 7">
            <a:extLst>
              <a:ext uri="{FF2B5EF4-FFF2-40B4-BE49-F238E27FC236}">
                <a16:creationId xmlns:a16="http://schemas.microsoft.com/office/drawing/2014/main" id="{9D6F618C-089A-48AD-B031-DA277B4FC969}"/>
              </a:ext>
            </a:extLst>
          </p:cNvPr>
          <p:cNvSpPr/>
          <p:nvPr/>
        </p:nvSpPr>
        <p:spPr>
          <a:xfrm>
            <a:off x="323528" y="1772816"/>
            <a:ext cx="269189" cy="27982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miley 8">
            <a:extLst>
              <a:ext uri="{FF2B5EF4-FFF2-40B4-BE49-F238E27FC236}">
                <a16:creationId xmlns:a16="http://schemas.microsoft.com/office/drawing/2014/main" id="{07A02A28-E43C-4263-A718-A741D78E62BA}"/>
              </a:ext>
            </a:extLst>
          </p:cNvPr>
          <p:cNvSpPr/>
          <p:nvPr/>
        </p:nvSpPr>
        <p:spPr>
          <a:xfrm>
            <a:off x="323528" y="2538278"/>
            <a:ext cx="269189" cy="27982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Tastatur, Elektronik, verschieden, Computer enthält.&#10;&#10;Automatisch generierte Beschreibung">
            <a:extLst>
              <a:ext uri="{FF2B5EF4-FFF2-40B4-BE49-F238E27FC236}">
                <a16:creationId xmlns:a16="http://schemas.microsoft.com/office/drawing/2014/main" id="{DA0B2A6E-65E9-42FE-A8B2-A60C29AD28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621124" cy="17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88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prstClr val="white"/>
                </a:solidFill>
              </a:rPr>
              <a:t>Auslandsstudium an einer Partnerhochschule: </a:t>
            </a:r>
            <a:r>
              <a:rPr lang="de-DE" dirty="0">
                <a:solidFill>
                  <a:prstClr val="white"/>
                </a:solidFill>
              </a:rPr>
              <a:t>Partner Elektrotechnik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Impressionen:  Istanbul</a:t>
            </a:r>
          </a:p>
          <a:p>
            <a:r>
              <a:rPr lang="de-DE" dirty="0"/>
              <a:t>(Okan-/</a:t>
            </a:r>
            <a:r>
              <a:rPr lang="de-DE" dirty="0" err="1"/>
              <a:t>Yeditepe</a:t>
            </a:r>
            <a:r>
              <a:rPr lang="de-DE" dirty="0"/>
              <a:t>-Universität)</a:t>
            </a:r>
          </a:p>
          <a:p>
            <a:endParaRPr lang="de-DE" dirty="0"/>
          </a:p>
          <a:p>
            <a:r>
              <a:rPr lang="de-DE" dirty="0"/>
              <a:t>Orient &amp; </a:t>
            </a:r>
          </a:p>
          <a:p>
            <a:r>
              <a:rPr lang="de-DE" dirty="0"/>
              <a:t>Moderne</a:t>
            </a:r>
          </a:p>
        </p:txBody>
      </p:sp>
      <p:pic>
        <p:nvPicPr>
          <p:cNvPr id="4098" name="Picture 2" descr="Okan Universit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75" y="1412776"/>
            <a:ext cx="4139605" cy="27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aceho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69127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rand bazaar in Istanbu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3768"/>
            <a:ext cx="2448272" cy="18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8344"/>
            <a:ext cx="1485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http://static.tumblr.com/3fea7362ab2e13985628cb1883b644a3/qf0y4li/0pimpeq9a/tumblr_static_logo_e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34" y="3523590"/>
            <a:ext cx="713423" cy="5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11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prstClr val="white"/>
                </a:solidFill>
              </a:rPr>
              <a:t>Auslandsstudium an einer Partnerhochschule: </a:t>
            </a:r>
            <a:r>
              <a:rPr lang="de-DE" dirty="0">
                <a:solidFill>
                  <a:prstClr val="white"/>
                </a:solidFill>
              </a:rPr>
              <a:t>Partner Elektrotechnik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Impressionen:  Valencia/</a:t>
            </a:r>
            <a:r>
              <a:rPr lang="de-DE" b="1" dirty="0" err="1"/>
              <a:t>Alcoy</a:t>
            </a:r>
            <a:endParaRPr lang="de-DE" b="1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124" name="Picture 4" descr="File:Viaducto EPS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0" y="1412776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upv.es/perfiles/futuro-alumno/galeria/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5" y="4437112"/>
            <a:ext cx="3095625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10" y="1844824"/>
            <a:ext cx="3528392" cy="231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http://tourists360.com/wp-content/uploads/2014/04/Valencia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10" y="4301717"/>
            <a:ext cx="3531334" cy="220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epsa.upv.es/imagenes/logo_alco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75" y="3904938"/>
            <a:ext cx="1013470" cy="3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93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white"/>
                </a:solidFill>
              </a:rPr>
              <a:t>Partner Elektrotechnik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Impressionen:  </a:t>
            </a:r>
            <a:r>
              <a:rPr lang="de-DE" b="1" dirty="0" err="1"/>
              <a:t>Bourges</a:t>
            </a:r>
            <a:endParaRPr lang="de-DE" b="1" dirty="0"/>
          </a:p>
          <a:p>
            <a:r>
              <a:rPr lang="de-DE" dirty="0"/>
              <a:t>(INSA und IUT)</a:t>
            </a:r>
          </a:p>
          <a:p>
            <a:endParaRPr lang="de-DE" dirty="0"/>
          </a:p>
        </p:txBody>
      </p:sp>
      <p:pic>
        <p:nvPicPr>
          <p:cNvPr id="2052" name="Picture 4" descr="Rue de l'Hôtel Lallem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9"/>
          <a:stretch/>
        </p:blipFill>
        <p:spPr bwMode="auto">
          <a:xfrm>
            <a:off x="5337324" y="1412776"/>
            <a:ext cx="3578845" cy="280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loire-radweg.org/var/crtc/storage/images/media/socle/images/themes/monument/le-chateau-de-chambord-se-refletant-dans-l-eau/5068455-1-fre-FR/le-chateau-de-chambord-se-refletant-dans-l-ea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2376264" cy="15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oipinel.fr/uploads/loi-pinel-bourgesjp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0" b="3296"/>
          <a:stretch/>
        </p:blipFill>
        <p:spPr bwMode="auto">
          <a:xfrm>
            <a:off x="5337323" y="4280792"/>
            <a:ext cx="3576421" cy="224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2487227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</a:rPr>
              <a:t>Im Tal der Loire – </a:t>
            </a:r>
            <a:br>
              <a:rPr lang="de-DE" sz="2400" dirty="0">
                <a:solidFill>
                  <a:prstClr val="black"/>
                </a:solidFill>
              </a:rPr>
            </a:br>
            <a:r>
              <a:rPr lang="de-DE" sz="2400" dirty="0">
                <a:solidFill>
                  <a:prstClr val="black"/>
                </a:solidFill>
              </a:rPr>
              <a:t>Leben wie Gott</a:t>
            </a:r>
            <a:br>
              <a:rPr lang="de-DE" sz="2400" dirty="0">
                <a:solidFill>
                  <a:prstClr val="black"/>
                </a:solidFill>
              </a:rPr>
            </a:br>
            <a:r>
              <a:rPr lang="de-DE" sz="2400" dirty="0">
                <a:solidFill>
                  <a:prstClr val="black"/>
                </a:solidFill>
              </a:rPr>
              <a:t>in Frankreich</a:t>
            </a:r>
            <a:endParaRPr lang="de-DE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8792"/>
            <a:ext cx="4104455" cy="268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50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white"/>
                </a:solidFill>
              </a:rPr>
              <a:t>Partner Elektrotechnik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Impressionen:  Lappland</a:t>
            </a:r>
          </a:p>
          <a:p>
            <a:r>
              <a:rPr lang="de-DE" dirty="0"/>
              <a:t>(</a:t>
            </a:r>
            <a:r>
              <a:rPr lang="de-DE" dirty="0" err="1"/>
              <a:t>Lapin</a:t>
            </a:r>
            <a:r>
              <a:rPr lang="de-DE" dirty="0"/>
              <a:t> AMK)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2487227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prstClr val="black"/>
                </a:solidFill>
              </a:rPr>
              <a:t>Eis &amp; Schnee – </a:t>
            </a:r>
            <a:br>
              <a:rPr lang="de-DE" sz="2400" dirty="0">
                <a:solidFill>
                  <a:prstClr val="black"/>
                </a:solidFill>
              </a:rPr>
            </a:br>
            <a:r>
              <a:rPr lang="de-DE" sz="2400" dirty="0">
                <a:solidFill>
                  <a:prstClr val="black"/>
                </a:solidFill>
              </a:rPr>
              <a:t>Polarlichter – </a:t>
            </a:r>
            <a:br>
              <a:rPr lang="de-DE" sz="2400" dirty="0">
                <a:solidFill>
                  <a:prstClr val="black"/>
                </a:solidFill>
              </a:rPr>
            </a:br>
            <a:r>
              <a:rPr lang="de-DE" sz="2400" dirty="0">
                <a:solidFill>
                  <a:prstClr val="black"/>
                </a:solidFill>
              </a:rPr>
              <a:t>Rentiere</a:t>
            </a:r>
            <a:endParaRPr lang="de-DE" dirty="0"/>
          </a:p>
        </p:txBody>
      </p:sp>
      <p:pic>
        <p:nvPicPr>
          <p:cNvPr id="1026" name="Picture 2" descr="https://upload.wikimedia.org/wikipedia/commons/thumb/5/50/Lapamk.JPG/1280px-Lapam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9"/>
          <a:stretch/>
        </p:blipFill>
        <p:spPr bwMode="auto">
          <a:xfrm>
            <a:off x="5436096" y="1988172"/>
            <a:ext cx="3456384" cy="20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lapin am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9" y="3906710"/>
            <a:ext cx="3901083" cy="25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ür lappland polarlicht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6"/>
          <a:stretch/>
        </p:blipFill>
        <p:spPr bwMode="auto">
          <a:xfrm>
            <a:off x="5292080" y="4329881"/>
            <a:ext cx="3600400" cy="205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"/>
          <a:stretch/>
        </p:blipFill>
        <p:spPr bwMode="auto">
          <a:xfrm>
            <a:off x="2339752" y="1700808"/>
            <a:ext cx="3445008" cy="245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26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Auslandspraktikum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Was muss ich vorbereiten?</a:t>
            </a:r>
          </a:p>
          <a:p>
            <a:pPr marL="342900" indent="-342900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Visum/Arbeitserlaubnis;  Stipendium (ERASMUS+);  Impfungen…</a:t>
            </a:r>
          </a:p>
          <a:p>
            <a:pPr marL="342900" indent="-342900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Sprachkurse?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Praxisseminar:</a:t>
            </a:r>
            <a:r>
              <a:rPr lang="de-D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IWI: 2 Blockwochen (März/Juli), evtl. vorziehen, notfalls schieben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E/ME: Onlinekurs beim Praktikantenbetreuer (Prof. Dietrich)</a:t>
            </a:r>
          </a:p>
          <a:p>
            <a:endParaRPr lang="de-DE" dirty="0"/>
          </a:p>
          <a:p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Praxisergänzungs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(-vertiefungs-)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fächer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vorziehen/schieben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ME/E: WS+SS gleiches Angebot)</a:t>
            </a:r>
          </a:p>
        </p:txBody>
      </p:sp>
      <p:pic>
        <p:nvPicPr>
          <p:cNvPr id="5" name="Grafik 4" descr="Ein Bild, das Tastatur, Elektronik, verschieden, Computer enthält.&#10;&#10;Automatisch generierte Beschreibung">
            <a:extLst>
              <a:ext uri="{FF2B5EF4-FFF2-40B4-BE49-F238E27FC236}">
                <a16:creationId xmlns:a16="http://schemas.microsoft.com/office/drawing/2014/main" id="{E1BF1B7C-7A31-45EA-9B24-BFBF6F01B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621124" cy="17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8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200800" cy="1000806"/>
          </a:xfrm>
        </p:spPr>
        <p:txBody>
          <a:bodyPr/>
          <a:lstStyle/>
          <a:p>
            <a:r>
              <a:rPr lang="de-DE" dirty="0"/>
              <a:t>Auslandsstudium als Free </a:t>
            </a:r>
            <a:r>
              <a:rPr lang="de-DE" dirty="0" err="1"/>
              <a:t>Mover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Wählen Sie weltweit eine (fast) beliebige Hochschule aus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Melden Sie sich selbst dort an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/>
              <a:t>Vereinbaren Sie einen Studienplan (</a:t>
            </a:r>
            <a:r>
              <a:rPr lang="de-DE" i="1" dirty="0"/>
              <a:t>Learning Agreement</a:t>
            </a:r>
            <a:r>
              <a:rPr lang="de-DE" dirty="0"/>
              <a:t>) mit dem </a:t>
            </a:r>
            <a:r>
              <a:rPr lang="de-DE" i="1" dirty="0"/>
              <a:t>International </a:t>
            </a:r>
            <a:r>
              <a:rPr lang="de-DE" i="1" dirty="0" err="1"/>
              <a:t>Coordinator</a:t>
            </a:r>
            <a:r>
              <a:rPr lang="de-DE" i="1" dirty="0"/>
              <a:t> </a:t>
            </a:r>
            <a:r>
              <a:rPr lang="de-DE" dirty="0"/>
              <a:t>(Prof. Großmann)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/>
              <a:t>Zeitplan: Ihre Eigeninitiative!</a:t>
            </a:r>
            <a:br>
              <a:rPr lang="de-DE" dirty="0"/>
            </a:br>
            <a:r>
              <a:rPr lang="de-DE" dirty="0">
                <a:solidFill>
                  <a:srgbClr val="0070C0"/>
                </a:solidFill>
              </a:rPr>
              <a:t>IWI: Entscheidung bei </a:t>
            </a:r>
            <a:r>
              <a:rPr lang="de-DE" dirty="0" err="1">
                <a:solidFill>
                  <a:srgbClr val="0070C0"/>
                </a:solidFill>
              </a:rPr>
              <a:t>Pre-Application</a:t>
            </a:r>
            <a:r>
              <a:rPr lang="de-DE" dirty="0">
                <a:solidFill>
                  <a:srgbClr val="0070C0"/>
                </a:solidFill>
              </a:rPr>
              <a:t> (Oktober)</a:t>
            </a:r>
            <a:endParaRPr lang="de-DE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/>
              <a:t>Kümmern Sie sich auch um mögliche Stipendien selbst!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Näheres (Vorteile, Nachteile, Stipendien) </a:t>
            </a:r>
            <a:br>
              <a:rPr lang="de-DE" dirty="0"/>
            </a:br>
            <a:r>
              <a:rPr lang="de-DE" dirty="0"/>
              <a:t>beim </a:t>
            </a:r>
            <a:r>
              <a:rPr lang="de-DE" dirty="0">
                <a:hlinkClick r:id="rId2"/>
              </a:rPr>
              <a:t>International Office</a:t>
            </a:r>
            <a:r>
              <a:rPr lang="de-DE" dirty="0"/>
              <a:t>.</a:t>
            </a:r>
          </a:p>
        </p:txBody>
      </p:sp>
      <p:pic>
        <p:nvPicPr>
          <p:cNvPr id="5" name="Grafik 4" descr="Ein Bild, das Gras, Straße, Land, Autobahn enthält.&#10;&#10;Automatisch generierte Beschreibung">
            <a:extLst>
              <a:ext uri="{FF2B5EF4-FFF2-40B4-BE49-F238E27FC236}">
                <a16:creationId xmlns:a16="http://schemas.microsoft.com/office/drawing/2014/main" id="{0A738AA3-717D-4AE1-9A6F-7A97BA333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69160"/>
            <a:ext cx="2448272" cy="15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7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42739"/>
            <a:ext cx="7056119" cy="1000806"/>
          </a:xfrm>
        </p:spPr>
        <p:txBody>
          <a:bodyPr/>
          <a:lstStyle/>
          <a:p>
            <a:r>
              <a:rPr lang="de-DE" dirty="0"/>
              <a:t>Partnerhochschulen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619991626"/>
              </p:ext>
            </p:extLst>
          </p:nvPr>
        </p:nvGraphicFramePr>
        <p:xfrm>
          <a:off x="251520" y="1397000"/>
          <a:ext cx="8712968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95536" y="400506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ERASMUS+: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Keine Studiengebühren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Vereinfachte Anmeldung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Stipendium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427984" y="4038423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Evtl. reduzierte Studiengebühren, einige kostenlose Plätze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Vereinfachte Anmeldung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Mögliche Stipendien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hlinkClick r:id="rId7"/>
              </a:rPr>
              <a:t>Liste der Partnerinstitute </a:t>
            </a:r>
            <a:r>
              <a:rPr lang="de-DE" sz="2400" dirty="0"/>
              <a:t>(Applet des IO)</a:t>
            </a:r>
          </a:p>
        </p:txBody>
      </p:sp>
    </p:spTree>
    <p:extLst>
      <p:ext uri="{BB962C8B-B14F-4D97-AF65-F5344CB8AC3E}">
        <p14:creationId xmlns:p14="http://schemas.microsoft.com/office/powerpoint/2010/main" val="112631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Auslandsstudium an einer Partnerhochschule: </a:t>
            </a:r>
            <a:r>
              <a:rPr lang="de-DE" dirty="0"/>
              <a:t>Zeitplan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39615BA-04E0-4632-A024-0EED38C65A60}"/>
              </a:ext>
            </a:extLst>
          </p:cNvPr>
          <p:cNvCxnSpPr/>
          <p:nvPr/>
        </p:nvCxnSpPr>
        <p:spPr>
          <a:xfrm>
            <a:off x="323528" y="1556792"/>
            <a:ext cx="0" cy="180020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37A1553-644C-4147-881E-C5774C36ADE9}"/>
              </a:ext>
            </a:extLst>
          </p:cNvPr>
          <p:cNvCxnSpPr>
            <a:cxnSpLocks/>
          </p:cNvCxnSpPr>
          <p:nvPr/>
        </p:nvCxnSpPr>
        <p:spPr>
          <a:xfrm flipH="1">
            <a:off x="323528" y="3356992"/>
            <a:ext cx="8568952" cy="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DDCA25D7-BCBF-4495-B8A7-A6C40A34042A}"/>
              </a:ext>
            </a:extLst>
          </p:cNvPr>
          <p:cNvSpPr/>
          <p:nvPr/>
        </p:nvSpPr>
        <p:spPr>
          <a:xfrm>
            <a:off x="323528" y="1628800"/>
            <a:ext cx="2232248" cy="17281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4ECE24-1D45-46B4-954E-A6A6284BC000}"/>
              </a:ext>
            </a:extLst>
          </p:cNvPr>
          <p:cNvSpPr/>
          <p:nvPr/>
        </p:nvSpPr>
        <p:spPr>
          <a:xfrm>
            <a:off x="2555776" y="1628800"/>
            <a:ext cx="2232248" cy="17281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513F85D-6F47-4354-869D-983308674BCC}"/>
              </a:ext>
            </a:extLst>
          </p:cNvPr>
          <p:cNvSpPr/>
          <p:nvPr/>
        </p:nvSpPr>
        <p:spPr>
          <a:xfrm>
            <a:off x="4788024" y="1628800"/>
            <a:ext cx="2232248" cy="17281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A75A482-5CE0-4132-A58A-550EF4C39CBE}"/>
              </a:ext>
            </a:extLst>
          </p:cNvPr>
          <p:cNvSpPr/>
          <p:nvPr/>
        </p:nvSpPr>
        <p:spPr>
          <a:xfrm>
            <a:off x="7020272" y="1628800"/>
            <a:ext cx="1800200" cy="17281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1C6E6F3-E800-4F0A-84C2-F263D57B0006}"/>
              </a:ext>
            </a:extLst>
          </p:cNvPr>
          <p:cNvSpPr txBox="1"/>
          <p:nvPr/>
        </p:nvSpPr>
        <p:spPr>
          <a:xfrm>
            <a:off x="82758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WS24/25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710FA35-27DF-4BAE-8478-7E4C9BD5BA77}"/>
              </a:ext>
            </a:extLst>
          </p:cNvPr>
          <p:cNvSpPr txBox="1"/>
          <p:nvPr/>
        </p:nvSpPr>
        <p:spPr>
          <a:xfrm>
            <a:off x="334786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95D8A5E-C929-4F40-A521-9E0AC6A8F924}"/>
              </a:ext>
            </a:extLst>
          </p:cNvPr>
          <p:cNvSpPr txBox="1"/>
          <p:nvPr/>
        </p:nvSpPr>
        <p:spPr>
          <a:xfrm>
            <a:off x="5436096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WS25/26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04E05BC-E14F-46D0-919D-7EAF435EFD23}"/>
              </a:ext>
            </a:extLst>
          </p:cNvPr>
          <p:cNvSpPr txBox="1"/>
          <p:nvPr/>
        </p:nvSpPr>
        <p:spPr>
          <a:xfrm>
            <a:off x="7740352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SS26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8B5037C-6454-4C6B-AEF3-73DE379E6C92}"/>
              </a:ext>
            </a:extLst>
          </p:cNvPr>
          <p:cNvSpPr/>
          <p:nvPr/>
        </p:nvSpPr>
        <p:spPr>
          <a:xfrm>
            <a:off x="4788024" y="2060848"/>
            <a:ext cx="4032448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Auslandsaufenthalt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86A5F20-EDD1-473D-9C5F-DB2B5A921020}"/>
              </a:ext>
            </a:extLst>
          </p:cNvPr>
          <p:cNvSpPr txBox="1"/>
          <p:nvPr/>
        </p:nvSpPr>
        <p:spPr>
          <a:xfrm>
            <a:off x="182665" y="34631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15.-31.10.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DD54C74-3B82-4FC9-84B7-4F91271CFC5B}"/>
              </a:ext>
            </a:extLst>
          </p:cNvPr>
          <p:cNvSpPr/>
          <p:nvPr/>
        </p:nvSpPr>
        <p:spPr>
          <a:xfrm>
            <a:off x="395536" y="2780928"/>
            <a:ext cx="576064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C9F951B0-DC81-4963-B8C3-57A509AD9C4B}"/>
              </a:ext>
            </a:extLst>
          </p:cNvPr>
          <p:cNvCxnSpPr>
            <a:cxnSpLocks/>
          </p:cNvCxnSpPr>
          <p:nvPr/>
        </p:nvCxnSpPr>
        <p:spPr>
          <a:xfrm>
            <a:off x="395536" y="3212976"/>
            <a:ext cx="0" cy="2880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03F7DA9A-54F1-4F63-9570-227B71CB07B2}"/>
              </a:ext>
            </a:extLst>
          </p:cNvPr>
          <p:cNvCxnSpPr>
            <a:cxnSpLocks/>
          </p:cNvCxnSpPr>
          <p:nvPr/>
        </p:nvCxnSpPr>
        <p:spPr>
          <a:xfrm>
            <a:off x="971600" y="3212976"/>
            <a:ext cx="0" cy="2880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571B6713-1121-4EE5-9C38-07883972AE35}"/>
              </a:ext>
            </a:extLst>
          </p:cNvPr>
          <p:cNvSpPr txBox="1"/>
          <p:nvPr/>
        </p:nvSpPr>
        <p:spPr>
          <a:xfrm>
            <a:off x="251520" y="3933056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rgbClr val="FF8500"/>
                </a:solidFill>
              </a:rPr>
              <a:t>Pre-Application</a:t>
            </a:r>
            <a:r>
              <a:rPr lang="de-DE" sz="2400" b="1" dirty="0">
                <a:solidFill>
                  <a:srgbClr val="FF85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Voranmeldung im Portal „Mobility Online“</a:t>
            </a:r>
            <a:br>
              <a:rPr lang="de-DE" sz="2400" dirty="0"/>
            </a:b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(Pflicht für IWI, empfohlen für E/ME)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bis zu 3 Prioritäten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nicht verbindlich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Details später!</a:t>
            </a:r>
          </a:p>
        </p:txBody>
      </p:sp>
    </p:spTree>
    <p:extLst>
      <p:ext uri="{BB962C8B-B14F-4D97-AF65-F5344CB8AC3E}">
        <p14:creationId xmlns:p14="http://schemas.microsoft.com/office/powerpoint/2010/main" val="256769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Auslandsstudium an einer Partnerhochschule: </a:t>
            </a:r>
            <a:r>
              <a:rPr lang="de-DE" dirty="0"/>
              <a:t>Zeitplan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39615BA-04E0-4632-A024-0EED38C65A60}"/>
              </a:ext>
            </a:extLst>
          </p:cNvPr>
          <p:cNvCxnSpPr/>
          <p:nvPr/>
        </p:nvCxnSpPr>
        <p:spPr>
          <a:xfrm>
            <a:off x="323528" y="1556792"/>
            <a:ext cx="0" cy="180020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37A1553-644C-4147-881E-C5774C36ADE9}"/>
              </a:ext>
            </a:extLst>
          </p:cNvPr>
          <p:cNvCxnSpPr>
            <a:cxnSpLocks/>
          </p:cNvCxnSpPr>
          <p:nvPr/>
        </p:nvCxnSpPr>
        <p:spPr>
          <a:xfrm flipH="1">
            <a:off x="323528" y="3356992"/>
            <a:ext cx="8568952" cy="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DDCA25D7-BCBF-4495-B8A7-A6C40A34042A}"/>
              </a:ext>
            </a:extLst>
          </p:cNvPr>
          <p:cNvSpPr/>
          <p:nvPr/>
        </p:nvSpPr>
        <p:spPr>
          <a:xfrm>
            <a:off x="323528" y="1628800"/>
            <a:ext cx="2232248" cy="17281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4ECE24-1D45-46B4-954E-A6A6284BC000}"/>
              </a:ext>
            </a:extLst>
          </p:cNvPr>
          <p:cNvSpPr/>
          <p:nvPr/>
        </p:nvSpPr>
        <p:spPr>
          <a:xfrm>
            <a:off x="2555776" y="1628800"/>
            <a:ext cx="2232248" cy="17281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513F85D-6F47-4354-869D-983308674BCC}"/>
              </a:ext>
            </a:extLst>
          </p:cNvPr>
          <p:cNvSpPr/>
          <p:nvPr/>
        </p:nvSpPr>
        <p:spPr>
          <a:xfrm>
            <a:off x="4788024" y="1628800"/>
            <a:ext cx="2232248" cy="17281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A75A482-5CE0-4132-A58A-550EF4C39CBE}"/>
              </a:ext>
            </a:extLst>
          </p:cNvPr>
          <p:cNvSpPr/>
          <p:nvPr/>
        </p:nvSpPr>
        <p:spPr>
          <a:xfrm>
            <a:off x="7020272" y="1628800"/>
            <a:ext cx="1800200" cy="17281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8B5037C-6454-4C6B-AEF3-73DE379E6C92}"/>
              </a:ext>
            </a:extLst>
          </p:cNvPr>
          <p:cNvSpPr/>
          <p:nvPr/>
        </p:nvSpPr>
        <p:spPr>
          <a:xfrm>
            <a:off x="4788024" y="2060848"/>
            <a:ext cx="4032448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Auslandsaufenthalt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86A5F20-EDD1-473D-9C5F-DB2B5A921020}"/>
              </a:ext>
            </a:extLst>
          </p:cNvPr>
          <p:cNvSpPr txBox="1"/>
          <p:nvPr/>
        </p:nvSpPr>
        <p:spPr>
          <a:xfrm>
            <a:off x="1046761" y="3463172"/>
            <a:ext cx="64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Dez.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DD54C74-3B82-4FC9-84B7-4F91271CFC5B}"/>
              </a:ext>
            </a:extLst>
          </p:cNvPr>
          <p:cNvSpPr/>
          <p:nvPr/>
        </p:nvSpPr>
        <p:spPr>
          <a:xfrm>
            <a:off x="395536" y="2780928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71B6713-1121-4EE5-9C38-07883972AE35}"/>
              </a:ext>
            </a:extLst>
          </p:cNvPr>
          <p:cNvSpPr txBox="1"/>
          <p:nvPr/>
        </p:nvSpPr>
        <p:spPr>
          <a:xfrm>
            <a:off x="251520" y="393305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8500"/>
                </a:solidFill>
              </a:rPr>
              <a:t>Rückmeldung: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ab Ende November, vor Weihnachten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Zusage, in der Regel 1. oder 2. Priorität.   </a:t>
            </a:r>
            <a:endParaRPr lang="de-DE" sz="2400" dirty="0">
              <a:solidFill>
                <a:srgbClr val="FF85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6AA4930-C9F9-4BDE-B847-32CCA6FC725D}"/>
              </a:ext>
            </a:extLst>
          </p:cNvPr>
          <p:cNvSpPr/>
          <p:nvPr/>
        </p:nvSpPr>
        <p:spPr>
          <a:xfrm>
            <a:off x="1115616" y="2564904"/>
            <a:ext cx="3600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9E955D1-945A-4087-8B24-1157076569E7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295636" y="2996952"/>
            <a:ext cx="9877" cy="5040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0E3B4B9A-F39C-42B4-8E27-FA433D4CBD3D}"/>
              </a:ext>
            </a:extLst>
          </p:cNvPr>
          <p:cNvSpPr txBox="1"/>
          <p:nvPr/>
        </p:nvSpPr>
        <p:spPr>
          <a:xfrm>
            <a:off x="82758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WS24/25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8B4DA5F-5A59-462A-A466-E3AADF1E275C}"/>
              </a:ext>
            </a:extLst>
          </p:cNvPr>
          <p:cNvSpPr txBox="1"/>
          <p:nvPr/>
        </p:nvSpPr>
        <p:spPr>
          <a:xfrm>
            <a:off x="334786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SS25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4E5D3C4-5EA4-49D1-B013-D774B93501A6}"/>
              </a:ext>
            </a:extLst>
          </p:cNvPr>
          <p:cNvSpPr txBox="1"/>
          <p:nvPr/>
        </p:nvSpPr>
        <p:spPr>
          <a:xfrm>
            <a:off x="5436096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WS25/26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EABCA9B-64BB-42B9-ABEF-E8CEEA14F2EA}"/>
              </a:ext>
            </a:extLst>
          </p:cNvPr>
          <p:cNvSpPr txBox="1"/>
          <p:nvPr/>
        </p:nvSpPr>
        <p:spPr>
          <a:xfrm>
            <a:off x="7740352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SS26</a:t>
            </a:r>
          </a:p>
        </p:txBody>
      </p:sp>
    </p:spTree>
    <p:extLst>
      <p:ext uri="{BB962C8B-B14F-4D97-AF65-F5344CB8AC3E}">
        <p14:creationId xmlns:p14="http://schemas.microsoft.com/office/powerpoint/2010/main" val="258911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Auslandsstudium an einer Partnerhochschule: </a:t>
            </a:r>
            <a:r>
              <a:rPr lang="de-DE" dirty="0"/>
              <a:t>Zeitplan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39615BA-04E0-4632-A024-0EED38C65A60}"/>
              </a:ext>
            </a:extLst>
          </p:cNvPr>
          <p:cNvCxnSpPr/>
          <p:nvPr/>
        </p:nvCxnSpPr>
        <p:spPr>
          <a:xfrm>
            <a:off x="323528" y="1556792"/>
            <a:ext cx="0" cy="180020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37A1553-644C-4147-881E-C5774C36ADE9}"/>
              </a:ext>
            </a:extLst>
          </p:cNvPr>
          <p:cNvCxnSpPr>
            <a:cxnSpLocks/>
          </p:cNvCxnSpPr>
          <p:nvPr/>
        </p:nvCxnSpPr>
        <p:spPr>
          <a:xfrm flipH="1">
            <a:off x="323528" y="3356992"/>
            <a:ext cx="8568952" cy="0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DDCA25D7-BCBF-4495-B8A7-A6C40A34042A}"/>
              </a:ext>
            </a:extLst>
          </p:cNvPr>
          <p:cNvSpPr/>
          <p:nvPr/>
        </p:nvSpPr>
        <p:spPr>
          <a:xfrm>
            <a:off x="323528" y="1628800"/>
            <a:ext cx="2232248" cy="17281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4ECE24-1D45-46B4-954E-A6A6284BC000}"/>
              </a:ext>
            </a:extLst>
          </p:cNvPr>
          <p:cNvSpPr/>
          <p:nvPr/>
        </p:nvSpPr>
        <p:spPr>
          <a:xfrm>
            <a:off x="2555776" y="1628800"/>
            <a:ext cx="2232248" cy="17281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513F85D-6F47-4354-869D-983308674BCC}"/>
              </a:ext>
            </a:extLst>
          </p:cNvPr>
          <p:cNvSpPr/>
          <p:nvPr/>
        </p:nvSpPr>
        <p:spPr>
          <a:xfrm>
            <a:off x="4788024" y="1628800"/>
            <a:ext cx="2232248" cy="17281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A75A482-5CE0-4132-A58A-550EF4C39CBE}"/>
              </a:ext>
            </a:extLst>
          </p:cNvPr>
          <p:cNvSpPr/>
          <p:nvPr/>
        </p:nvSpPr>
        <p:spPr>
          <a:xfrm>
            <a:off x="7020272" y="1628800"/>
            <a:ext cx="1800200" cy="17281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8B5037C-6454-4C6B-AEF3-73DE379E6C92}"/>
              </a:ext>
            </a:extLst>
          </p:cNvPr>
          <p:cNvSpPr/>
          <p:nvPr/>
        </p:nvSpPr>
        <p:spPr>
          <a:xfrm>
            <a:off x="4788024" y="2060848"/>
            <a:ext cx="403244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Auslandsaufenthalt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86A5F20-EDD1-473D-9C5F-DB2B5A921020}"/>
              </a:ext>
            </a:extLst>
          </p:cNvPr>
          <p:cNvSpPr txBox="1"/>
          <p:nvPr/>
        </p:nvSpPr>
        <p:spPr>
          <a:xfrm>
            <a:off x="1259632" y="3463172"/>
            <a:ext cx="64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15.1.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DD54C74-3B82-4FC9-84B7-4F91271CFC5B}"/>
              </a:ext>
            </a:extLst>
          </p:cNvPr>
          <p:cNvSpPr/>
          <p:nvPr/>
        </p:nvSpPr>
        <p:spPr>
          <a:xfrm>
            <a:off x="395536" y="2780928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71B6713-1121-4EE5-9C38-07883972AE35}"/>
              </a:ext>
            </a:extLst>
          </p:cNvPr>
          <p:cNvSpPr txBox="1"/>
          <p:nvPr/>
        </p:nvSpPr>
        <p:spPr>
          <a:xfrm>
            <a:off x="251520" y="393305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8500"/>
                </a:solidFill>
              </a:rPr>
              <a:t>Beratung zum Learning Agreement: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machen Sie einen Termin mit mir aus (bis Anfang Februar)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Besprechen Sie mögliche Kurse und Anerkennungen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Details später!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15.1.: letzte Anmeldung – nur noch für unsere Restplätze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6AA4930-C9F9-4BDE-B847-32CCA6FC725D}"/>
              </a:ext>
            </a:extLst>
          </p:cNvPr>
          <p:cNvSpPr/>
          <p:nvPr/>
        </p:nvSpPr>
        <p:spPr>
          <a:xfrm>
            <a:off x="1115616" y="2564904"/>
            <a:ext cx="36004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9E955D1-945A-4087-8B24-1157076569E7}"/>
              </a:ext>
            </a:extLst>
          </p:cNvPr>
          <p:cNvCxnSpPr>
            <a:cxnSpLocks/>
          </p:cNvCxnSpPr>
          <p:nvPr/>
        </p:nvCxnSpPr>
        <p:spPr>
          <a:xfrm>
            <a:off x="1726516" y="2780928"/>
            <a:ext cx="0" cy="7200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2FDECAE2-2E5A-4165-A920-646CD1E16402}"/>
              </a:ext>
            </a:extLst>
          </p:cNvPr>
          <p:cNvSpPr/>
          <p:nvPr/>
        </p:nvSpPr>
        <p:spPr>
          <a:xfrm>
            <a:off x="1547664" y="2348880"/>
            <a:ext cx="432048" cy="432048"/>
          </a:xfrm>
          <a:prstGeom prst="rect">
            <a:avLst/>
          </a:prstGeom>
          <a:solidFill>
            <a:srgbClr val="FF85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D85982B8-1721-4B48-9B30-E837E15F2FF6}"/>
              </a:ext>
            </a:extLst>
          </p:cNvPr>
          <p:cNvCxnSpPr>
            <a:cxnSpLocks/>
          </p:cNvCxnSpPr>
          <p:nvPr/>
        </p:nvCxnSpPr>
        <p:spPr>
          <a:xfrm>
            <a:off x="1979712" y="2780928"/>
            <a:ext cx="0" cy="7200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3AD8FF09-67B6-4D63-911A-832EE2495331}"/>
              </a:ext>
            </a:extLst>
          </p:cNvPr>
          <p:cNvSpPr txBox="1"/>
          <p:nvPr/>
        </p:nvSpPr>
        <p:spPr>
          <a:xfrm>
            <a:off x="1821431" y="3465589"/>
            <a:ext cx="64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15.2.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DD908CD-A112-4320-A91A-2834FDCEA326}"/>
              </a:ext>
            </a:extLst>
          </p:cNvPr>
          <p:cNvSpPr txBox="1"/>
          <p:nvPr/>
        </p:nvSpPr>
        <p:spPr>
          <a:xfrm>
            <a:off x="82758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WS24/25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861295A-0E7F-473B-BA11-00FA68A2113C}"/>
              </a:ext>
            </a:extLst>
          </p:cNvPr>
          <p:cNvSpPr txBox="1"/>
          <p:nvPr/>
        </p:nvSpPr>
        <p:spPr>
          <a:xfrm>
            <a:off x="334786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SS25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8303547-09E4-4C4A-8EC1-5043028F89C6}"/>
              </a:ext>
            </a:extLst>
          </p:cNvPr>
          <p:cNvSpPr txBox="1"/>
          <p:nvPr/>
        </p:nvSpPr>
        <p:spPr>
          <a:xfrm>
            <a:off x="5436096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WS25/26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18C9DE8-9041-4FD8-8EDD-D2BAACC0E5B2}"/>
              </a:ext>
            </a:extLst>
          </p:cNvPr>
          <p:cNvSpPr txBox="1"/>
          <p:nvPr/>
        </p:nvSpPr>
        <p:spPr>
          <a:xfrm>
            <a:off x="7740352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SS26</a:t>
            </a:r>
          </a:p>
        </p:txBody>
      </p:sp>
    </p:spTree>
    <p:extLst>
      <p:ext uri="{BB962C8B-B14F-4D97-AF65-F5344CB8AC3E}">
        <p14:creationId xmlns:p14="http://schemas.microsoft.com/office/powerpoint/2010/main" val="2219813950"/>
      </p:ext>
    </p:extLst>
  </p:cSld>
  <p:clrMapOvr>
    <a:masterClrMapping/>
  </p:clrMapOvr>
</p:sld>
</file>

<file path=ppt/theme/theme1.xml><?xml version="1.0" encoding="utf-8"?>
<a:theme xmlns:a="http://schemas.openxmlformats.org/drawingml/2006/main" name="HSA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HSA_Vorlage</Template>
  <TotalTime>0</TotalTime>
  <Words>1746</Words>
  <Application>Microsoft Office PowerPoint</Application>
  <PresentationFormat>Bildschirmpräsentation (4:3)</PresentationFormat>
  <Paragraphs>313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6" baseType="lpstr">
      <vt:lpstr>Arial</vt:lpstr>
      <vt:lpstr>Calibri</vt:lpstr>
      <vt:lpstr>HSA_Vorlage</vt:lpstr>
      <vt:lpstr>GoOut: Informationen der Fakultät Elektrotechnik</vt:lpstr>
      <vt:lpstr>Der Weg ins Ausland</vt:lpstr>
      <vt:lpstr>Auslandspraktikum</vt:lpstr>
      <vt:lpstr>Auslandspraktikum</vt:lpstr>
      <vt:lpstr>Auslandsstudium als Free Mover</vt:lpstr>
      <vt:lpstr>Partnerhochschulen</vt:lpstr>
      <vt:lpstr>Auslandsstudium an einer Partnerhochschule: Zeitplan</vt:lpstr>
      <vt:lpstr>Auslandsstudium an einer Partnerhochschule: Zeitplan</vt:lpstr>
      <vt:lpstr>Auslandsstudium an einer Partnerhochschule: Zeitplan</vt:lpstr>
      <vt:lpstr>Auslandsstudium an einer Partnerhochschule: Zeitplan</vt:lpstr>
      <vt:lpstr>Auslandsstudium an einer Partnerhochschule: Zeitplan</vt:lpstr>
      <vt:lpstr>Auslandsstudium an einer Partnerhochschule: Zeitplan</vt:lpstr>
      <vt:lpstr>Auslandsstudium an einer Partnerhochschule: Zeitplan</vt:lpstr>
      <vt:lpstr>Auslandsstudium an einer Partnerhochschule: Zeitplan</vt:lpstr>
      <vt:lpstr>Auslandsstudium an einer Partnerhochschule: Zeitplan</vt:lpstr>
      <vt:lpstr>Auslandsstudium an einer Partnerhochschule: Zeitmanagement</vt:lpstr>
      <vt:lpstr>Schwerpunkt bei IWI</vt:lpstr>
      <vt:lpstr>Pre-Application (15.-31.10.)</vt:lpstr>
      <vt:lpstr>Pre-Application (15.-31.10.)</vt:lpstr>
      <vt:lpstr>Pre-Application (15.-31.10.)</vt:lpstr>
      <vt:lpstr>Pre-Application (15.-31.10.)</vt:lpstr>
      <vt:lpstr>Pre-Application (15.-31.10.)</vt:lpstr>
      <vt:lpstr>Auslandsstudium an einer Partnerhochschule: Learning Agreement</vt:lpstr>
      <vt:lpstr>Auslandsstudium an einer Partnerhochschule: Learning Agreement: Kurse</vt:lpstr>
      <vt:lpstr>Auslandsstudium an einer Partnerhochschule: Learning Agreement: Credits</vt:lpstr>
      <vt:lpstr>Auslandsstudium an einer Partnerhochschule: Learning Agreement: IWI</vt:lpstr>
      <vt:lpstr>Auslandsstudium an einer Partnerhochschule: Links und Hilfestellungen</vt:lpstr>
      <vt:lpstr>Partner Elektrotechnik</vt:lpstr>
      <vt:lpstr>Auslandsstudium an einer Partnerhochschule: Partner Elektrotechnik</vt:lpstr>
      <vt:lpstr>Auslandsstudium an einer Partnerhochschule: Partner Elektrotechnik</vt:lpstr>
      <vt:lpstr>Auslandsstudium an einer Partnerhochschule: Partner Elektrotechnik</vt:lpstr>
      <vt:lpstr>Partner Elektrotechnik</vt:lpstr>
      <vt:lpstr>Partner Elektrotechnik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GoOut: Informationen der Fakultät Elektrotechnik</dc:title>
  <dc:creator>admin</dc:creator>
  <cp:lastModifiedBy>Rainer Großmann</cp:lastModifiedBy>
  <cp:revision>145</cp:revision>
  <cp:lastPrinted>2023-05-25T17:50:38Z</cp:lastPrinted>
  <dcterms:created xsi:type="dcterms:W3CDTF">2014-06-05T08:46:39Z</dcterms:created>
  <dcterms:modified xsi:type="dcterms:W3CDTF">2024-06-01T15:25:25Z</dcterms:modified>
</cp:coreProperties>
</file>