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5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58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1" r:id="rId17"/>
    <p:sldId id="273" r:id="rId18"/>
    <p:sldId id="274" r:id="rId19"/>
    <p:sldId id="275" r:id="rId20"/>
    <p:sldId id="276" r:id="rId2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24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54"/>
    <p:restoredTop sz="94719"/>
  </p:normalViewPr>
  <p:slideViewPr>
    <p:cSldViewPr snapToGrid="0">
      <p:cViewPr varScale="1">
        <p:scale>
          <a:sx n="142" d="100"/>
          <a:sy n="142" d="100"/>
        </p:scale>
        <p:origin x="184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E59C77-503E-4095-872E-1C5393D2A232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B06B15A-DAEA-4FEF-B7DD-4A020F50A389}">
      <dgm:prSet/>
      <dgm:spPr/>
      <dgm:t>
        <a:bodyPr/>
        <a:lstStyle/>
        <a:p>
          <a:r>
            <a:rPr lang="de-DE"/>
            <a:t>Skaliert Bild auf eine festgelegte Größe (275x180)</a:t>
          </a:r>
          <a:endParaRPr lang="en-US"/>
        </a:p>
      </dgm:t>
    </dgm:pt>
    <dgm:pt modelId="{C054C595-9999-44D2-A513-875C93612B72}" type="parTrans" cxnId="{300306D9-D323-4822-8E25-567AEFBC9D3A}">
      <dgm:prSet/>
      <dgm:spPr/>
      <dgm:t>
        <a:bodyPr/>
        <a:lstStyle/>
        <a:p>
          <a:endParaRPr lang="en-US"/>
        </a:p>
      </dgm:t>
    </dgm:pt>
    <dgm:pt modelId="{A6482E02-26A7-42D9-B67A-1D581065B63D}" type="sibTrans" cxnId="{300306D9-D323-4822-8E25-567AEFBC9D3A}">
      <dgm:prSet/>
      <dgm:spPr/>
      <dgm:t>
        <a:bodyPr/>
        <a:lstStyle/>
        <a:p>
          <a:endParaRPr lang="en-US"/>
        </a:p>
      </dgm:t>
    </dgm:pt>
    <dgm:pt modelId="{C4B91256-F3F1-47FB-AD9D-D5C65785AB17}">
      <dgm:prSet/>
      <dgm:spPr/>
      <dgm:t>
        <a:bodyPr/>
        <a:lstStyle/>
        <a:p>
          <a:r>
            <a:rPr lang="de-DE"/>
            <a:t>Konvertiert es in ein Graustufenbild</a:t>
          </a:r>
          <a:endParaRPr lang="en-US"/>
        </a:p>
      </dgm:t>
    </dgm:pt>
    <dgm:pt modelId="{3A90D107-9351-42FE-B857-3966C3197542}" type="parTrans" cxnId="{5DEA01F2-17A5-4268-BC7A-4C6F4B906DED}">
      <dgm:prSet/>
      <dgm:spPr/>
      <dgm:t>
        <a:bodyPr/>
        <a:lstStyle/>
        <a:p>
          <a:endParaRPr lang="en-US"/>
        </a:p>
      </dgm:t>
    </dgm:pt>
    <dgm:pt modelId="{E5B79F01-5778-42BD-81FD-DC70739A62B8}" type="sibTrans" cxnId="{5DEA01F2-17A5-4268-BC7A-4C6F4B906DED}">
      <dgm:prSet/>
      <dgm:spPr/>
      <dgm:t>
        <a:bodyPr/>
        <a:lstStyle/>
        <a:p>
          <a:endParaRPr lang="en-US"/>
        </a:p>
      </dgm:t>
    </dgm:pt>
    <dgm:pt modelId="{C8E1B647-830D-4B58-A45C-5C7CA35160F1}">
      <dgm:prSet/>
      <dgm:spPr/>
      <dgm:t>
        <a:bodyPr/>
        <a:lstStyle/>
        <a:p>
          <a:r>
            <a:rPr lang="de-DE"/>
            <a:t>Verwendet Schwellenwerte um Konturen im Graustufenbild zu finden </a:t>
          </a:r>
          <a:endParaRPr lang="en-US"/>
        </a:p>
      </dgm:t>
    </dgm:pt>
    <dgm:pt modelId="{8CD62422-D013-4B24-A263-A5F326689851}" type="parTrans" cxnId="{D8238434-EF54-4360-AF44-8132223C4E69}">
      <dgm:prSet/>
      <dgm:spPr/>
      <dgm:t>
        <a:bodyPr/>
        <a:lstStyle/>
        <a:p>
          <a:endParaRPr lang="en-US"/>
        </a:p>
      </dgm:t>
    </dgm:pt>
    <dgm:pt modelId="{ED9390CB-7223-4D33-BB0F-0777B822DC83}" type="sibTrans" cxnId="{D8238434-EF54-4360-AF44-8132223C4E69}">
      <dgm:prSet/>
      <dgm:spPr/>
      <dgm:t>
        <a:bodyPr/>
        <a:lstStyle/>
        <a:p>
          <a:endParaRPr lang="en-US"/>
        </a:p>
      </dgm:t>
    </dgm:pt>
    <dgm:pt modelId="{FD17B5A2-73FE-453E-A3CA-C5196243B505}">
      <dgm:prSet/>
      <dgm:spPr/>
      <dgm:t>
        <a:bodyPr/>
        <a:lstStyle/>
        <a:p>
          <a:r>
            <a:rPr lang="de-DE"/>
            <a:t>Zeichnet die Konturen auf </a:t>
          </a:r>
          <a:endParaRPr lang="en-US"/>
        </a:p>
      </dgm:t>
    </dgm:pt>
    <dgm:pt modelId="{1F28AA21-FA6B-40CF-92FA-08AB227A1885}" type="parTrans" cxnId="{D387DD60-6696-4ADD-98A9-8A5E795E1874}">
      <dgm:prSet/>
      <dgm:spPr/>
      <dgm:t>
        <a:bodyPr/>
        <a:lstStyle/>
        <a:p>
          <a:endParaRPr lang="en-US"/>
        </a:p>
      </dgm:t>
    </dgm:pt>
    <dgm:pt modelId="{D3FA38F4-D039-4DF7-99A3-45B0BD38B2AC}" type="sibTrans" cxnId="{D387DD60-6696-4ADD-98A9-8A5E795E1874}">
      <dgm:prSet/>
      <dgm:spPr/>
      <dgm:t>
        <a:bodyPr/>
        <a:lstStyle/>
        <a:p>
          <a:endParaRPr lang="en-US"/>
        </a:p>
      </dgm:t>
    </dgm:pt>
    <dgm:pt modelId="{D14DF6F9-795D-408F-8605-8FD90820EAC2}">
      <dgm:prSet/>
      <dgm:spPr/>
      <dgm:t>
        <a:bodyPr/>
        <a:lstStyle/>
        <a:p>
          <a:r>
            <a:rPr lang="de-DE"/>
            <a:t>Am Ende noch weitere Bildverarbeitungsschritte wie: </a:t>
          </a:r>
          <a:endParaRPr lang="en-US"/>
        </a:p>
      </dgm:t>
    </dgm:pt>
    <dgm:pt modelId="{85C8F25C-36C1-4DE9-B0D8-9F2D88DC3641}" type="parTrans" cxnId="{5BF30068-3C68-4A31-B631-D7844FA25EC0}">
      <dgm:prSet/>
      <dgm:spPr/>
      <dgm:t>
        <a:bodyPr/>
        <a:lstStyle/>
        <a:p>
          <a:endParaRPr lang="en-US"/>
        </a:p>
      </dgm:t>
    </dgm:pt>
    <dgm:pt modelId="{380D3CC9-40F8-47FE-832E-DCDCD6837059}" type="sibTrans" cxnId="{5BF30068-3C68-4A31-B631-D7844FA25EC0}">
      <dgm:prSet/>
      <dgm:spPr/>
      <dgm:t>
        <a:bodyPr/>
        <a:lstStyle/>
        <a:p>
          <a:endParaRPr lang="en-US"/>
        </a:p>
      </dgm:t>
    </dgm:pt>
    <dgm:pt modelId="{832E08D9-3AA7-4A1F-B841-13DD68B7A6CF}">
      <dgm:prSet/>
      <dgm:spPr/>
      <dgm:t>
        <a:bodyPr/>
        <a:lstStyle/>
        <a:p>
          <a:r>
            <a:rPr lang="de-DE"/>
            <a:t>Weichzeichnung	</a:t>
          </a:r>
          <a:endParaRPr lang="en-US"/>
        </a:p>
      </dgm:t>
    </dgm:pt>
    <dgm:pt modelId="{9609E183-BEE7-4A67-965F-C9422C4CC589}" type="parTrans" cxnId="{554559D4-A895-4337-8359-0BCD55A255C6}">
      <dgm:prSet/>
      <dgm:spPr/>
      <dgm:t>
        <a:bodyPr/>
        <a:lstStyle/>
        <a:p>
          <a:endParaRPr lang="en-US"/>
        </a:p>
      </dgm:t>
    </dgm:pt>
    <dgm:pt modelId="{226557F7-C543-4018-B67E-68D495778D5F}" type="sibTrans" cxnId="{554559D4-A895-4337-8359-0BCD55A255C6}">
      <dgm:prSet/>
      <dgm:spPr/>
      <dgm:t>
        <a:bodyPr/>
        <a:lstStyle/>
        <a:p>
          <a:endParaRPr lang="en-US"/>
        </a:p>
      </dgm:t>
    </dgm:pt>
    <dgm:pt modelId="{FFDCAFD4-8F9C-4D2F-82D1-A4C47EABA8B2}">
      <dgm:prSet/>
      <dgm:spPr/>
      <dgm:t>
        <a:bodyPr/>
        <a:lstStyle/>
        <a:p>
          <a:r>
            <a:rPr lang="de-DE"/>
            <a:t>Kantenerkennung</a:t>
          </a:r>
          <a:endParaRPr lang="en-US"/>
        </a:p>
      </dgm:t>
    </dgm:pt>
    <dgm:pt modelId="{7FA78BE1-085E-4166-AD71-EC5B2F0F49CD}" type="parTrans" cxnId="{6BB49788-FBD3-4633-AEBC-BE7A9D21EE43}">
      <dgm:prSet/>
      <dgm:spPr/>
      <dgm:t>
        <a:bodyPr/>
        <a:lstStyle/>
        <a:p>
          <a:endParaRPr lang="en-US"/>
        </a:p>
      </dgm:t>
    </dgm:pt>
    <dgm:pt modelId="{ED5BD22C-9E3F-4ED6-8193-A8298FDA3C37}" type="sibTrans" cxnId="{6BB49788-FBD3-4633-AEBC-BE7A9D21EE43}">
      <dgm:prSet/>
      <dgm:spPr/>
      <dgm:t>
        <a:bodyPr/>
        <a:lstStyle/>
        <a:p>
          <a:endParaRPr lang="en-US"/>
        </a:p>
      </dgm:t>
    </dgm:pt>
    <dgm:pt modelId="{EADF23C8-2475-3D4E-A3A4-B6A0CDD84CDC}" type="pres">
      <dgm:prSet presAssocID="{D7E59C77-503E-4095-872E-1C5393D2A232}" presName="diagram" presStyleCnt="0">
        <dgm:presLayoutVars>
          <dgm:dir/>
          <dgm:resizeHandles val="exact"/>
        </dgm:presLayoutVars>
      </dgm:prSet>
      <dgm:spPr/>
    </dgm:pt>
    <dgm:pt modelId="{2CA305A2-2133-064A-B431-E87D27FD3957}" type="pres">
      <dgm:prSet presAssocID="{AB06B15A-DAEA-4FEF-B7DD-4A020F50A389}" presName="node" presStyleLbl="node1" presStyleIdx="0" presStyleCnt="5">
        <dgm:presLayoutVars>
          <dgm:bulletEnabled val="1"/>
        </dgm:presLayoutVars>
      </dgm:prSet>
      <dgm:spPr/>
    </dgm:pt>
    <dgm:pt modelId="{124AADF3-362A-7443-A147-2A2BD5817C37}" type="pres">
      <dgm:prSet presAssocID="{A6482E02-26A7-42D9-B67A-1D581065B63D}" presName="sibTrans" presStyleCnt="0"/>
      <dgm:spPr/>
    </dgm:pt>
    <dgm:pt modelId="{89AEBAF2-3316-464B-9989-92757AE1088C}" type="pres">
      <dgm:prSet presAssocID="{C4B91256-F3F1-47FB-AD9D-D5C65785AB17}" presName="node" presStyleLbl="node1" presStyleIdx="1" presStyleCnt="5">
        <dgm:presLayoutVars>
          <dgm:bulletEnabled val="1"/>
        </dgm:presLayoutVars>
      </dgm:prSet>
      <dgm:spPr/>
    </dgm:pt>
    <dgm:pt modelId="{6ADA58C7-FE5E-D948-B4C3-4895E61069A9}" type="pres">
      <dgm:prSet presAssocID="{E5B79F01-5778-42BD-81FD-DC70739A62B8}" presName="sibTrans" presStyleCnt="0"/>
      <dgm:spPr/>
    </dgm:pt>
    <dgm:pt modelId="{BB009656-5AE7-C742-8016-4AB469C0BF33}" type="pres">
      <dgm:prSet presAssocID="{C8E1B647-830D-4B58-A45C-5C7CA35160F1}" presName="node" presStyleLbl="node1" presStyleIdx="2" presStyleCnt="5">
        <dgm:presLayoutVars>
          <dgm:bulletEnabled val="1"/>
        </dgm:presLayoutVars>
      </dgm:prSet>
      <dgm:spPr/>
    </dgm:pt>
    <dgm:pt modelId="{B4500E8B-63A3-7C43-B8A7-B7C22890AECE}" type="pres">
      <dgm:prSet presAssocID="{ED9390CB-7223-4D33-BB0F-0777B822DC83}" presName="sibTrans" presStyleCnt="0"/>
      <dgm:spPr/>
    </dgm:pt>
    <dgm:pt modelId="{3A45D842-8D2C-294A-8C3B-0920CC58F774}" type="pres">
      <dgm:prSet presAssocID="{FD17B5A2-73FE-453E-A3CA-C5196243B505}" presName="node" presStyleLbl="node1" presStyleIdx="3" presStyleCnt="5">
        <dgm:presLayoutVars>
          <dgm:bulletEnabled val="1"/>
        </dgm:presLayoutVars>
      </dgm:prSet>
      <dgm:spPr/>
    </dgm:pt>
    <dgm:pt modelId="{270AA7FB-82F8-374F-B044-A771ACB45FF8}" type="pres">
      <dgm:prSet presAssocID="{D3FA38F4-D039-4DF7-99A3-45B0BD38B2AC}" presName="sibTrans" presStyleCnt="0"/>
      <dgm:spPr/>
    </dgm:pt>
    <dgm:pt modelId="{A915B8F7-9534-4945-966C-C9F4B1C3D595}" type="pres">
      <dgm:prSet presAssocID="{D14DF6F9-795D-408F-8605-8FD90820EAC2}" presName="node" presStyleLbl="node1" presStyleIdx="4" presStyleCnt="5">
        <dgm:presLayoutVars>
          <dgm:bulletEnabled val="1"/>
        </dgm:presLayoutVars>
      </dgm:prSet>
      <dgm:spPr/>
    </dgm:pt>
  </dgm:ptLst>
  <dgm:cxnLst>
    <dgm:cxn modelId="{36AA0704-3A9E-B049-B230-21A022D35925}" type="presOf" srcId="{C8E1B647-830D-4B58-A45C-5C7CA35160F1}" destId="{BB009656-5AE7-C742-8016-4AB469C0BF33}" srcOrd="0" destOrd="0" presId="urn:microsoft.com/office/officeart/2005/8/layout/default"/>
    <dgm:cxn modelId="{E9882426-5B92-FB43-85DA-2C3E5EC3541F}" type="presOf" srcId="{C4B91256-F3F1-47FB-AD9D-D5C65785AB17}" destId="{89AEBAF2-3316-464B-9989-92757AE1088C}" srcOrd="0" destOrd="0" presId="urn:microsoft.com/office/officeart/2005/8/layout/default"/>
    <dgm:cxn modelId="{D8238434-EF54-4360-AF44-8132223C4E69}" srcId="{D7E59C77-503E-4095-872E-1C5393D2A232}" destId="{C8E1B647-830D-4B58-A45C-5C7CA35160F1}" srcOrd="2" destOrd="0" parTransId="{8CD62422-D013-4B24-A263-A5F326689851}" sibTransId="{ED9390CB-7223-4D33-BB0F-0777B822DC83}"/>
    <dgm:cxn modelId="{247AFD40-C500-F149-A542-75B18299933E}" type="presOf" srcId="{AB06B15A-DAEA-4FEF-B7DD-4A020F50A389}" destId="{2CA305A2-2133-064A-B431-E87D27FD3957}" srcOrd="0" destOrd="0" presId="urn:microsoft.com/office/officeart/2005/8/layout/default"/>
    <dgm:cxn modelId="{D387DD60-6696-4ADD-98A9-8A5E795E1874}" srcId="{D7E59C77-503E-4095-872E-1C5393D2A232}" destId="{FD17B5A2-73FE-453E-A3CA-C5196243B505}" srcOrd="3" destOrd="0" parTransId="{1F28AA21-FA6B-40CF-92FA-08AB227A1885}" sibTransId="{D3FA38F4-D039-4DF7-99A3-45B0BD38B2AC}"/>
    <dgm:cxn modelId="{5BF30068-3C68-4A31-B631-D7844FA25EC0}" srcId="{D7E59C77-503E-4095-872E-1C5393D2A232}" destId="{D14DF6F9-795D-408F-8605-8FD90820EAC2}" srcOrd="4" destOrd="0" parTransId="{85C8F25C-36C1-4DE9-B0D8-9F2D88DC3641}" sibTransId="{380D3CC9-40F8-47FE-832E-DCDCD6837059}"/>
    <dgm:cxn modelId="{101D1969-0C18-EF4C-92C1-E6B1D99CB4BF}" type="presOf" srcId="{D7E59C77-503E-4095-872E-1C5393D2A232}" destId="{EADF23C8-2475-3D4E-A3A4-B6A0CDD84CDC}" srcOrd="0" destOrd="0" presId="urn:microsoft.com/office/officeart/2005/8/layout/default"/>
    <dgm:cxn modelId="{4AAA3C69-1335-5F42-A57D-9F980F72F754}" type="presOf" srcId="{D14DF6F9-795D-408F-8605-8FD90820EAC2}" destId="{A915B8F7-9534-4945-966C-C9F4B1C3D595}" srcOrd="0" destOrd="0" presId="urn:microsoft.com/office/officeart/2005/8/layout/default"/>
    <dgm:cxn modelId="{6BB49788-FBD3-4633-AEBC-BE7A9D21EE43}" srcId="{D14DF6F9-795D-408F-8605-8FD90820EAC2}" destId="{FFDCAFD4-8F9C-4D2F-82D1-A4C47EABA8B2}" srcOrd="1" destOrd="0" parTransId="{7FA78BE1-085E-4166-AD71-EC5B2F0F49CD}" sibTransId="{ED5BD22C-9E3F-4ED6-8193-A8298FDA3C37}"/>
    <dgm:cxn modelId="{D4B583A1-FAB5-4847-A043-071342542C02}" type="presOf" srcId="{832E08D9-3AA7-4A1F-B841-13DD68B7A6CF}" destId="{A915B8F7-9534-4945-966C-C9F4B1C3D595}" srcOrd="0" destOrd="1" presId="urn:microsoft.com/office/officeart/2005/8/layout/default"/>
    <dgm:cxn modelId="{9C3F9BB8-C037-1D44-A665-834634C3CD67}" type="presOf" srcId="{FD17B5A2-73FE-453E-A3CA-C5196243B505}" destId="{3A45D842-8D2C-294A-8C3B-0920CC58F774}" srcOrd="0" destOrd="0" presId="urn:microsoft.com/office/officeart/2005/8/layout/default"/>
    <dgm:cxn modelId="{554559D4-A895-4337-8359-0BCD55A255C6}" srcId="{D14DF6F9-795D-408F-8605-8FD90820EAC2}" destId="{832E08D9-3AA7-4A1F-B841-13DD68B7A6CF}" srcOrd="0" destOrd="0" parTransId="{9609E183-BEE7-4A67-965F-C9422C4CC589}" sibTransId="{226557F7-C543-4018-B67E-68D495778D5F}"/>
    <dgm:cxn modelId="{300306D9-D323-4822-8E25-567AEFBC9D3A}" srcId="{D7E59C77-503E-4095-872E-1C5393D2A232}" destId="{AB06B15A-DAEA-4FEF-B7DD-4A020F50A389}" srcOrd="0" destOrd="0" parTransId="{C054C595-9999-44D2-A513-875C93612B72}" sibTransId="{A6482E02-26A7-42D9-B67A-1D581065B63D}"/>
    <dgm:cxn modelId="{EECA0FDD-A249-AF4B-9F36-1C86D922C145}" type="presOf" srcId="{FFDCAFD4-8F9C-4D2F-82D1-A4C47EABA8B2}" destId="{A915B8F7-9534-4945-966C-C9F4B1C3D595}" srcOrd="0" destOrd="2" presId="urn:microsoft.com/office/officeart/2005/8/layout/default"/>
    <dgm:cxn modelId="{5DEA01F2-17A5-4268-BC7A-4C6F4B906DED}" srcId="{D7E59C77-503E-4095-872E-1C5393D2A232}" destId="{C4B91256-F3F1-47FB-AD9D-D5C65785AB17}" srcOrd="1" destOrd="0" parTransId="{3A90D107-9351-42FE-B857-3966C3197542}" sibTransId="{E5B79F01-5778-42BD-81FD-DC70739A62B8}"/>
    <dgm:cxn modelId="{CA6C7135-ACA3-494C-B114-8CF317263A35}" type="presParOf" srcId="{EADF23C8-2475-3D4E-A3A4-B6A0CDD84CDC}" destId="{2CA305A2-2133-064A-B431-E87D27FD3957}" srcOrd="0" destOrd="0" presId="urn:microsoft.com/office/officeart/2005/8/layout/default"/>
    <dgm:cxn modelId="{642DFD66-A6CE-8448-B8B7-26188836237C}" type="presParOf" srcId="{EADF23C8-2475-3D4E-A3A4-B6A0CDD84CDC}" destId="{124AADF3-362A-7443-A147-2A2BD5817C37}" srcOrd="1" destOrd="0" presId="urn:microsoft.com/office/officeart/2005/8/layout/default"/>
    <dgm:cxn modelId="{F7661E12-921D-CF4F-92A9-06F89CC572B9}" type="presParOf" srcId="{EADF23C8-2475-3D4E-A3A4-B6A0CDD84CDC}" destId="{89AEBAF2-3316-464B-9989-92757AE1088C}" srcOrd="2" destOrd="0" presId="urn:microsoft.com/office/officeart/2005/8/layout/default"/>
    <dgm:cxn modelId="{49E89D54-0788-4E44-9D5B-E1E980782E8A}" type="presParOf" srcId="{EADF23C8-2475-3D4E-A3A4-B6A0CDD84CDC}" destId="{6ADA58C7-FE5E-D948-B4C3-4895E61069A9}" srcOrd="3" destOrd="0" presId="urn:microsoft.com/office/officeart/2005/8/layout/default"/>
    <dgm:cxn modelId="{D9BE077C-1E8C-4848-B87B-6C820EE2727A}" type="presParOf" srcId="{EADF23C8-2475-3D4E-A3A4-B6A0CDD84CDC}" destId="{BB009656-5AE7-C742-8016-4AB469C0BF33}" srcOrd="4" destOrd="0" presId="urn:microsoft.com/office/officeart/2005/8/layout/default"/>
    <dgm:cxn modelId="{C90F83F4-02B7-F247-A0FE-4F0EF6277E48}" type="presParOf" srcId="{EADF23C8-2475-3D4E-A3A4-B6A0CDD84CDC}" destId="{B4500E8B-63A3-7C43-B8A7-B7C22890AECE}" srcOrd="5" destOrd="0" presId="urn:microsoft.com/office/officeart/2005/8/layout/default"/>
    <dgm:cxn modelId="{57EF0819-972A-A041-9BFA-385F76941CA7}" type="presParOf" srcId="{EADF23C8-2475-3D4E-A3A4-B6A0CDD84CDC}" destId="{3A45D842-8D2C-294A-8C3B-0920CC58F774}" srcOrd="6" destOrd="0" presId="urn:microsoft.com/office/officeart/2005/8/layout/default"/>
    <dgm:cxn modelId="{30A96AB5-AB67-DB49-B36A-869A6B6D43B6}" type="presParOf" srcId="{EADF23C8-2475-3D4E-A3A4-B6A0CDD84CDC}" destId="{270AA7FB-82F8-374F-B044-A771ACB45FF8}" srcOrd="7" destOrd="0" presId="urn:microsoft.com/office/officeart/2005/8/layout/default"/>
    <dgm:cxn modelId="{B2913212-9726-EC48-AA65-827CAD801F4B}" type="presParOf" srcId="{EADF23C8-2475-3D4E-A3A4-B6A0CDD84CDC}" destId="{A915B8F7-9534-4945-966C-C9F4B1C3D595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A305A2-2133-064A-B431-E87D27FD3957}">
      <dsp:nvSpPr>
        <dsp:cNvPr id="0" name=""/>
        <dsp:cNvSpPr/>
      </dsp:nvSpPr>
      <dsp:spPr>
        <a:xfrm>
          <a:off x="45148" y="416"/>
          <a:ext cx="2625582" cy="157534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700" kern="1200"/>
            <a:t>Skaliert Bild auf eine festgelegte Größe (275x180)</a:t>
          </a:r>
          <a:endParaRPr lang="en-US" sz="1700" kern="1200"/>
        </a:p>
      </dsp:txBody>
      <dsp:txXfrm>
        <a:off x="45148" y="416"/>
        <a:ext cx="2625582" cy="1575349"/>
      </dsp:txXfrm>
    </dsp:sp>
    <dsp:sp modelId="{89AEBAF2-3316-464B-9989-92757AE1088C}">
      <dsp:nvSpPr>
        <dsp:cNvPr id="0" name=""/>
        <dsp:cNvSpPr/>
      </dsp:nvSpPr>
      <dsp:spPr>
        <a:xfrm>
          <a:off x="2933290" y="416"/>
          <a:ext cx="2625582" cy="1575349"/>
        </a:xfrm>
        <a:prstGeom prst="rect">
          <a:avLst/>
        </a:prstGeom>
        <a:solidFill>
          <a:schemeClr val="accent2">
            <a:hueOff val="382036"/>
            <a:satOff val="-1100"/>
            <a:lumOff val="11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700" kern="1200"/>
            <a:t>Konvertiert es in ein Graustufenbild</a:t>
          </a:r>
          <a:endParaRPr lang="en-US" sz="1700" kern="1200"/>
        </a:p>
      </dsp:txBody>
      <dsp:txXfrm>
        <a:off x="2933290" y="416"/>
        <a:ext cx="2625582" cy="1575349"/>
      </dsp:txXfrm>
    </dsp:sp>
    <dsp:sp modelId="{BB009656-5AE7-C742-8016-4AB469C0BF33}">
      <dsp:nvSpPr>
        <dsp:cNvPr id="0" name=""/>
        <dsp:cNvSpPr/>
      </dsp:nvSpPr>
      <dsp:spPr>
        <a:xfrm>
          <a:off x="5821431" y="416"/>
          <a:ext cx="2625582" cy="1575349"/>
        </a:xfrm>
        <a:prstGeom prst="rect">
          <a:avLst/>
        </a:prstGeom>
        <a:solidFill>
          <a:schemeClr val="accent2">
            <a:hueOff val="764071"/>
            <a:satOff val="-2200"/>
            <a:lumOff val="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700" kern="1200"/>
            <a:t>Verwendet Schwellenwerte um Konturen im Graustufenbild zu finden </a:t>
          </a:r>
          <a:endParaRPr lang="en-US" sz="1700" kern="1200"/>
        </a:p>
      </dsp:txBody>
      <dsp:txXfrm>
        <a:off x="5821431" y="416"/>
        <a:ext cx="2625582" cy="1575349"/>
      </dsp:txXfrm>
    </dsp:sp>
    <dsp:sp modelId="{3A45D842-8D2C-294A-8C3B-0920CC58F774}">
      <dsp:nvSpPr>
        <dsp:cNvPr id="0" name=""/>
        <dsp:cNvSpPr/>
      </dsp:nvSpPr>
      <dsp:spPr>
        <a:xfrm>
          <a:off x="8709572" y="416"/>
          <a:ext cx="2625582" cy="1575349"/>
        </a:xfrm>
        <a:prstGeom prst="rect">
          <a:avLst/>
        </a:prstGeom>
        <a:solidFill>
          <a:schemeClr val="accent2">
            <a:hueOff val="1146107"/>
            <a:satOff val="-3299"/>
            <a:lumOff val="35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700" kern="1200"/>
            <a:t>Zeichnet die Konturen auf </a:t>
          </a:r>
          <a:endParaRPr lang="en-US" sz="1700" kern="1200"/>
        </a:p>
      </dsp:txBody>
      <dsp:txXfrm>
        <a:off x="8709572" y="416"/>
        <a:ext cx="2625582" cy="1575349"/>
      </dsp:txXfrm>
    </dsp:sp>
    <dsp:sp modelId="{A915B8F7-9534-4945-966C-C9F4B1C3D595}">
      <dsp:nvSpPr>
        <dsp:cNvPr id="0" name=""/>
        <dsp:cNvSpPr/>
      </dsp:nvSpPr>
      <dsp:spPr>
        <a:xfrm>
          <a:off x="4377360" y="1838324"/>
          <a:ext cx="2625582" cy="1575349"/>
        </a:xfrm>
        <a:prstGeom prst="rect">
          <a:avLst/>
        </a:prstGeom>
        <a:solidFill>
          <a:schemeClr val="accent2">
            <a:hueOff val="1528143"/>
            <a:satOff val="-4399"/>
            <a:lumOff val="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700" kern="1200"/>
            <a:t>Am Ende noch weitere Bildverarbeitungsschritte wie: </a:t>
          </a:r>
          <a:endParaRPr lang="en-US" sz="17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300" kern="1200"/>
            <a:t>Weichzeichnung	</a:t>
          </a:r>
          <a:endParaRPr lang="en-US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300" kern="1200"/>
            <a:t>Kantenerkennung</a:t>
          </a:r>
          <a:endParaRPr lang="en-US" sz="1300" kern="1200"/>
        </a:p>
      </dsp:txBody>
      <dsp:txXfrm>
        <a:off x="4377360" y="1838324"/>
        <a:ext cx="2625582" cy="15753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50666DC1-CD27-4874-9484-9D06C59FE4D0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77579F-F417-47C2-AC03-911CCED021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4552" y="447675"/>
            <a:ext cx="8397511" cy="2714625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43E600-28DA-4780-9E00-2E12F74FF6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4552" y="3602037"/>
            <a:ext cx="8397511" cy="2460625"/>
          </a:xfrm>
        </p:spPr>
        <p:txBody>
          <a:bodyPr>
            <a:normAutofit/>
          </a:bodyPr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E6F1DC-ADFB-42C9-AB34-FCB38C812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38219-6E45-4D12-B767-46F92D5844D4}" type="datetime1">
              <a:rPr lang="en-US" smtClean="0"/>
              <a:t>5/15/24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799E6D-BBA8-4A15-94DA-DBE8A4FDE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803C82-8719-4FAC-94BF-2A91335FB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492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9CF16-986E-4D90-AA40-CDB46E233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6F14DA-A783-43BC-8F15-95408B89DE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8C48B6-C394-452A-94D9-D4802755D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96A2-D8F0-4E17-BFD0-A6C902250D59}" type="datetime1">
              <a:rPr lang="en-US" smtClean="0"/>
              <a:t>5/15/24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58A8A-3DD0-41C8-9F48-F4309FA19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706C92-7C02-4D34-B3E5-D549A7A36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854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66F9FA-E6B8-4CFC-B3F1-0C075546EE33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16F270-B2AA-4935-885F-5924B1F63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457200"/>
            <a:ext cx="10862898" cy="272415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22658E-3D87-4D5A-A602-847153CC48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4552" y="3695701"/>
            <a:ext cx="10862898" cy="239395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AB1D84-A229-45B1-BD42-0DC0CE9F8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08C9C-1ACB-4C84-A002-C7E0E45B937A}" type="datetime1">
              <a:rPr lang="en-US" smtClean="0"/>
              <a:t>5/15/24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4EEF4-D461-49D7-8F24-8BFE2444B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44055A-7488-4646-9E88-692036EA2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964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F1F74-ED26-4F8B-BF51-3533D8404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365760"/>
            <a:ext cx="11264536" cy="16875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1D2D7-7F18-43E0-9B2E-3FCD83CC83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4552" y="2552699"/>
            <a:ext cx="5323703" cy="3624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CBBB66-EB7D-4F8C-9C78-1D1C888464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0162" y="2552699"/>
            <a:ext cx="5323703" cy="3624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A684E6-393D-4587-AA45-E6734FB47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AF2A5-B297-4977-9E5B-4D3050E23689}" type="datetime1">
              <a:rPr lang="en-US" smtClean="0"/>
              <a:t>5/15/24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1D8EE0-0333-4ABC-AE18-10DD5071C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452369-A8F0-4709-8372-B420A67DB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982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91592-4621-4D72-BC2D-F2C439F81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365759"/>
            <a:ext cx="10870836" cy="16916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B823F5-0A90-4666-BE88-2BE0D0A616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4552" y="2436473"/>
            <a:ext cx="5332026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EC6A7C-6260-463D-B3FD-71A07ACD06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4552" y="3409051"/>
            <a:ext cx="5332026" cy="27806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F2AF8D-90ED-4512-9423-C91BF73A99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0162" y="2436473"/>
            <a:ext cx="5358285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D838EA-E20D-4CC3-83C2-AFE0DE9F73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0162" y="3409051"/>
            <a:ext cx="5358285" cy="27806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603F8A-08E1-4160-9B7E-E0CA4BF8E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7434-4794-409A-9547-04789BA47588}" type="datetime1">
              <a:rPr lang="en-US" smtClean="0"/>
              <a:t>5/15/24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8291AB-3C5C-4BE1-9E50-02F489336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596E64-CD6C-4CF7-8624-FA4AE9760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519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562B3-06A0-4F2F-96EC-A062DAE2F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FC0095-49F0-4A83-AE8C-9D13E15C2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58635-357A-4E3D-B824-A5CEFDB8449C}" type="datetime1">
              <a:rPr lang="en-US" smtClean="0"/>
              <a:t>5/15/24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824898-D4EA-497A-8FC8-43E0D0213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4821F6-2C08-450C-A18C-702D73842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50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FFE119-5FCA-4D9C-9C07-1B81A0BF3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6FF77-2719-4AD0-8740-0B90FF5D1EFB}" type="datetime1">
              <a:rPr lang="en-US" smtClean="0"/>
              <a:t>5/15/24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2C5995-6284-4D7F-AB1C-CA8FE63A7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1E4B0D-9C21-48D0-9438-C47370681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661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90AF76DA-8F95-47D9-9EB6-B1EC93437387}"/>
              </a:ext>
            </a:extLst>
          </p:cNvPr>
          <p:cNvGrpSpPr/>
          <p:nvPr/>
        </p:nvGrpSpPr>
        <p:grpSpPr>
          <a:xfrm>
            <a:off x="2" y="0"/>
            <a:ext cx="6095998" cy="6858002"/>
            <a:chOff x="1" y="4563942"/>
            <a:chExt cx="12192005" cy="229406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1355B14-077B-4BA1-962D-6E97D93FFCCC}"/>
                </a:ext>
              </a:extLst>
            </p:cNvPr>
            <p:cNvSpPr/>
            <p:nvPr/>
          </p:nvSpPr>
          <p:spPr>
            <a:xfrm>
              <a:off x="10" y="4563942"/>
              <a:ext cx="12191996" cy="22940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230B99F-AC6F-4973-A35E-16C87C38711D}"/>
                </a:ext>
              </a:extLst>
            </p:cNvPr>
            <p:cNvSpPr/>
            <p:nvPr/>
          </p:nvSpPr>
          <p:spPr>
            <a:xfrm>
              <a:off x="1" y="4563942"/>
              <a:ext cx="12192000" cy="2294060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58E41614-9483-47F8-A429-FB0D1C5AA89A}"/>
              </a:ext>
            </a:extLst>
          </p:cNvPr>
          <p:cNvSpPr/>
          <p:nvPr/>
        </p:nvSpPr>
        <p:spPr>
          <a:xfrm>
            <a:off x="0" y="0"/>
            <a:ext cx="6095999" cy="22911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B5E91C-3C4F-40A2-BCC6-918D3BEDD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457200"/>
            <a:ext cx="5287234" cy="16002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0F113-1C61-4F74-BD5B-727668BBEA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0162" y="457201"/>
            <a:ext cx="5085226" cy="5403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EB228-A180-4DF6-9D5B-2CF86B6B9B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4552" y="2514600"/>
            <a:ext cx="5287234" cy="335438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913719-D65D-4BAE-97B7-FAE8F3998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41C83-1089-48B9-8B65-293D4C236D35}" type="datetime1">
              <a:rPr lang="en-US" smtClean="0"/>
              <a:t>5/15/24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47F5BB-DC3C-45D1-A0D2-05168FECA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344BA3-19DB-4072-9A2C-08C92361A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458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B0A6909D-DC0B-4221-8140-21E981D896AF}"/>
              </a:ext>
            </a:extLst>
          </p:cNvPr>
          <p:cNvGrpSpPr/>
          <p:nvPr/>
        </p:nvGrpSpPr>
        <p:grpSpPr>
          <a:xfrm>
            <a:off x="2" y="0"/>
            <a:ext cx="6095998" cy="6858002"/>
            <a:chOff x="1" y="4563942"/>
            <a:chExt cx="12192005" cy="229406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3D581C2-F39E-4958-A3F3-BB65AB1C5E66}"/>
                </a:ext>
              </a:extLst>
            </p:cNvPr>
            <p:cNvSpPr/>
            <p:nvPr/>
          </p:nvSpPr>
          <p:spPr>
            <a:xfrm>
              <a:off x="10" y="4563942"/>
              <a:ext cx="12191996" cy="22940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FD77040-27EF-4D2C-8D34-32337B0C8544}"/>
                </a:ext>
              </a:extLst>
            </p:cNvPr>
            <p:cNvSpPr/>
            <p:nvPr/>
          </p:nvSpPr>
          <p:spPr>
            <a:xfrm>
              <a:off x="1" y="4563942"/>
              <a:ext cx="12192000" cy="2294060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E1A26D20-69F8-4BBC-98C0-BEB470AB8284}"/>
              </a:ext>
            </a:extLst>
          </p:cNvPr>
          <p:cNvSpPr/>
          <p:nvPr/>
        </p:nvSpPr>
        <p:spPr>
          <a:xfrm>
            <a:off x="0" y="0"/>
            <a:ext cx="6095999" cy="22911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47B6BC-4B2A-4001-9634-47473F827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457200"/>
            <a:ext cx="5211519" cy="16002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97D074-2CCB-4AB8-A7A0-7847D3C1EF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70162" y="457201"/>
            <a:ext cx="5085226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FB94BD-D906-4213-9F31-1BE17A86F9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4552" y="2514600"/>
            <a:ext cx="5211519" cy="335438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1B8431-70CB-4E9F-8A49-CDFF18554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2FE45-CC1E-47DB-8B82-6CF0636FBDB8}" type="datetime1">
              <a:rPr lang="en-US" smtClean="0"/>
              <a:t>5/15/24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D2F293-170E-410E-88BF-187A63C5E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ED93A2-588D-43B5-B6FA-0B7892E6E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455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68A33-CB96-4CB1-9941-753BD0824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3EB269-70DF-4510-A313-336226558E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1EA3CC-B2DC-4E87-826C-B885A7E62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430B8-6059-41E5-A5DC-C07A76F5859A}" type="datetime1">
              <a:rPr lang="en-US" smtClean="0"/>
              <a:t>5/15/24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F37F52-A7C4-4E21-A12A-02546D477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66031F-5A79-48A7-8EDC-DDD9A9E4B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617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9188483-96C4-4E9C-AA6A-E70005461AEE}"/>
              </a:ext>
            </a:extLst>
          </p:cNvPr>
          <p:cNvSpPr/>
          <p:nvPr/>
        </p:nvSpPr>
        <p:spPr>
          <a:xfrm>
            <a:off x="9144000" y="0"/>
            <a:ext cx="3048000" cy="6854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4FCD54-7F0B-446E-9998-93E7BD7CE7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534222" y="365125"/>
            <a:ext cx="223867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766238-BBF1-4672-BC09-746C6967E5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84552" y="365125"/>
            <a:ext cx="8374062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8F32A5-B67B-45C1-B454-12E9FBE0C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D0CB7-D16E-4358-B7F4-EA4A24554592}" type="datetime1">
              <a:rPr lang="en-US" smtClean="0"/>
              <a:t>5/15/24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E91896-9441-4636-89D5-84E5932A1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8110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937DFE-7F48-4EB0-83BC-A93F342D2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80000"/>
                  </a:schemeClr>
                </a:solidFill>
              </a:defRPr>
            </a:lvl1pPr>
          </a:lstStyle>
          <a:p>
            <a:fld id="{1F646F3F-274D-499B-ABBE-824EB4ABDC3D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896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A26A151-13BF-4305-A6DC-9DC7C9877195}"/>
              </a:ext>
            </a:extLst>
          </p:cNvPr>
          <p:cNvSpPr/>
          <p:nvPr/>
        </p:nvSpPr>
        <p:spPr>
          <a:xfrm>
            <a:off x="0" y="0"/>
            <a:ext cx="12192000" cy="22911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EE6AE3-3BCC-4B3B-AC4E-60F910144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365125"/>
            <a:ext cx="10869248" cy="168751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CB514A-E7EA-41A8-ADBA-85CA1DF6D3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4552" y="2576513"/>
            <a:ext cx="10869248" cy="3600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9CB0BD-D6E3-4B3D-BCBB-6FECA5D632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6221" y="635720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C8E16-3C03-4238-9C6F-B34F3D10F77E}" type="datetime1">
              <a:rPr lang="en-US" smtClean="0"/>
              <a:t>5/15/24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4147F7-B466-4892-BE27-876F947515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70162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4B4FE0-65CC-4435-A6AF-150E52F35B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4983" y="6356350"/>
            <a:ext cx="12807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646F3F-274D-499B-ABBE-824EB4ABDC3D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336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24" r:id="rId6"/>
    <p:sldLayoutId id="2147483719" r:id="rId7"/>
    <p:sldLayoutId id="2147483720" r:id="rId8"/>
    <p:sldLayoutId id="2147483721" r:id="rId9"/>
    <p:sldLayoutId id="2147483723" r:id="rId10"/>
    <p:sldLayoutId id="2147483722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6811A6C-040C-4C5A-8FF3-63EC6CC40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EF3F9A-9717-4ACB-A30D-96694842C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6095998" cy="45739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3FE3387-DFBC-0FDC-713C-D35BF008A0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4554" y="397275"/>
            <a:ext cx="5230446" cy="3761257"/>
          </a:xfrm>
        </p:spPr>
        <p:txBody>
          <a:bodyPr anchor="ctr">
            <a:normAutofit/>
          </a:bodyPr>
          <a:lstStyle/>
          <a:p>
            <a:r>
              <a:rPr lang="de-DE" sz="4600" dirty="0"/>
              <a:t>Road Damage </a:t>
            </a:r>
            <a:r>
              <a:rPr lang="de-DE" sz="4600" dirty="0" err="1"/>
              <a:t>Detection</a:t>
            </a:r>
            <a:endParaRPr lang="de-DE" sz="460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317ABD7-FC5E-88FC-337B-D5D9861158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1182" y="4846029"/>
            <a:ext cx="5363817" cy="1375512"/>
          </a:xfrm>
        </p:spPr>
        <p:txBody>
          <a:bodyPr anchor="ctr">
            <a:normAutofit/>
          </a:bodyPr>
          <a:lstStyle/>
          <a:p>
            <a:r>
              <a:rPr lang="de-DE" dirty="0"/>
              <a:t>Ein Vergleich von zwei Ansätzen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56618E-0C32-8D54-2383-BE82D86E45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923" r="2965" b="-1"/>
          <a:stretch/>
        </p:blipFill>
        <p:spPr>
          <a:xfrm>
            <a:off x="6095999" y="10"/>
            <a:ext cx="6096002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228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A8AD1F-AE0F-194F-2F97-F08EF2B02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Unser Test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504ACC5-1C2F-B053-96A0-520EA2522C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37442" y="3959524"/>
            <a:ext cx="6838812" cy="1897516"/>
          </a:xfrm>
        </p:spPr>
        <p:txBody>
          <a:bodyPr/>
          <a:lstStyle/>
          <a:p>
            <a:r>
              <a:rPr lang="de-DE" sz="3200" dirty="0"/>
              <a:t>Trainierte KI</a:t>
            </a:r>
            <a:endParaRPr lang="de-DE" sz="2800" dirty="0"/>
          </a:p>
          <a:p>
            <a:pPr lvl="1"/>
            <a:endParaRPr lang="de-DE" sz="2800" dirty="0"/>
          </a:p>
          <a:p>
            <a:pPr marL="571500" lvl="1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A59F4D2E-81B8-A1B1-711A-53D3782E06F6}"/>
              </a:ext>
            </a:extLst>
          </p:cNvPr>
          <p:cNvSpPr txBox="1">
            <a:spLocks/>
          </p:cNvSpPr>
          <p:nvPr/>
        </p:nvSpPr>
        <p:spPr>
          <a:xfrm>
            <a:off x="2676594" y="3959524"/>
            <a:ext cx="6838812" cy="1897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3200" dirty="0" err="1"/>
              <a:t>OpenCV</a:t>
            </a:r>
            <a:r>
              <a:rPr lang="de-DE" sz="3200" dirty="0"/>
              <a:t> </a:t>
            </a:r>
            <a:endParaRPr lang="de-DE" sz="2600" dirty="0"/>
          </a:p>
          <a:p>
            <a:pPr lvl="1"/>
            <a:endParaRPr lang="de-DE" sz="2800" dirty="0"/>
          </a:p>
          <a:p>
            <a:pPr marL="571500" lvl="1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</p:txBody>
      </p:sp>
      <p:pic>
        <p:nvPicPr>
          <p:cNvPr id="1028" name="Picture 4" descr="100,000 Vs icon Vector Images | Depositphotos">
            <a:extLst>
              <a:ext uri="{FF2B5EF4-FFF2-40B4-BE49-F238E27FC236}">
                <a16:creationId xmlns:a16="http://schemas.microsoft.com/office/drawing/2014/main" id="{22408B8D-5805-18C4-B2FD-54FA92A8B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812" y="3528204"/>
            <a:ext cx="1557068" cy="1557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7651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DDAA74B-8E81-4F15-BC0F-4050965FF5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4CD4C6-F07B-411C-876A-727559731F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6083644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11F334C-C9EB-1F58-0A94-F251C4EA3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365125"/>
            <a:ext cx="5022630" cy="2430030"/>
          </a:xfrm>
        </p:spPr>
        <p:txBody>
          <a:bodyPr>
            <a:normAutofit/>
          </a:bodyPr>
          <a:lstStyle/>
          <a:p>
            <a:r>
              <a:rPr lang="de-DE"/>
              <a:t>OpenCV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583BBAD-EACF-7BB9-41B5-4FAC30366D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552" y="3870613"/>
            <a:ext cx="5022630" cy="2306349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Keine künstliche Intelligenz oder ein trainiertes Modell</a:t>
            </a:r>
          </a:p>
          <a:p>
            <a:pPr marL="571500" lvl="1" indent="-342900">
              <a:buFont typeface="Arial" panose="020B0604020202020204" pitchFamily="34" charset="0"/>
              <a:buChar char="•"/>
            </a:pPr>
            <a:r>
              <a:rPr lang="de-DE" dirty="0"/>
              <a:t>Bibliothek für die Bildverarbeitung und Konturenerkennung</a:t>
            </a:r>
          </a:p>
          <a:p>
            <a:pPr marL="571500" lvl="1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571500" lvl="1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571500" lvl="1" indent="-342900">
              <a:buFont typeface="Arial" panose="020B0604020202020204" pitchFamily="34" charset="0"/>
              <a:buChar char="•"/>
            </a:pPr>
            <a:endParaRPr lang="de-DE" dirty="0"/>
          </a:p>
        </p:txBody>
      </p:sp>
      <p:pic>
        <p:nvPicPr>
          <p:cNvPr id="5" name="Picture 4" descr="Abstrakte verschwommene öffentliche Bibliothek mit Bücherregalen">
            <a:extLst>
              <a:ext uri="{FF2B5EF4-FFF2-40B4-BE49-F238E27FC236}">
                <a16:creationId xmlns:a16="http://schemas.microsoft.com/office/drawing/2014/main" id="{35EFB6C2-60C6-56AF-28DC-5DAAFF0B8F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03" r="31442" b="-1"/>
          <a:stretch/>
        </p:blipFill>
        <p:spPr>
          <a:xfrm>
            <a:off x="6083644" y="10"/>
            <a:ext cx="6108356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808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AF15C8E-093E-4823-A12A-001BAA62B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DC60494-71A0-4561-A012-BA2338D0DC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12192000" cy="229571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11F334C-C9EB-1F58-0A94-F251C4EA3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365125"/>
            <a:ext cx="10869248" cy="1570831"/>
          </a:xfrm>
        </p:spPr>
        <p:txBody>
          <a:bodyPr>
            <a:normAutofit/>
          </a:bodyPr>
          <a:lstStyle/>
          <a:p>
            <a:r>
              <a:rPr lang="de-DE"/>
              <a:t>OpenCV</a:t>
            </a:r>
            <a:r>
              <a:rPr lang="de-DE" dirty="0"/>
              <a:t> - Funktionsweise</a:t>
            </a:r>
          </a:p>
        </p:txBody>
      </p:sp>
      <p:graphicFrame>
        <p:nvGraphicFramePr>
          <p:cNvPr id="5" name="Inhaltsplatzhalter 2">
            <a:extLst>
              <a:ext uri="{FF2B5EF4-FFF2-40B4-BE49-F238E27FC236}">
                <a16:creationId xmlns:a16="http://schemas.microsoft.com/office/drawing/2014/main" id="{C0735E83-3168-464F-507C-B8E986E1B6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9469872"/>
              </p:ext>
            </p:extLst>
          </p:nvPr>
        </p:nvGraphicFramePr>
        <p:xfrm>
          <a:off x="427383" y="2713383"/>
          <a:ext cx="11380304" cy="34140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14059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1F334C-C9EB-1F58-0A94-F251C4EA3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OpenCV</a:t>
            </a:r>
            <a:r>
              <a:rPr lang="de-DE" dirty="0"/>
              <a:t> - Ergebnisse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DE7EE42-C317-1CF3-6300-4FF92E7F15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552" y="2610607"/>
            <a:ext cx="4889523" cy="388226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0E65735-AE48-6C88-10CC-784D685ED6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3164" y="2610606"/>
            <a:ext cx="4310505" cy="3887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291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1F334C-C9EB-1F58-0A94-F251C4EA3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OpenCV</a:t>
            </a:r>
            <a:r>
              <a:rPr lang="de-DE" dirty="0"/>
              <a:t> - Ergebnisse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08F393A-91E1-C125-6569-2521A7283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1778" y="2505875"/>
            <a:ext cx="4760121" cy="39870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3E279919-9664-39BA-2457-F53A146E7260}"/>
              </a:ext>
            </a:extLst>
          </p:cNvPr>
          <p:cNvSpPr txBox="1"/>
          <p:nvPr/>
        </p:nvSpPr>
        <p:spPr>
          <a:xfrm>
            <a:off x="484552" y="2641600"/>
            <a:ext cx="42015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Geht nur nach Konturen!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/>
              <a:t>Code müsste optimiert werden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/>
              <a:t>Bilder spezifischer auswählen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759A97E-967A-0A50-6DED-9E0E411031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779" y="3874376"/>
            <a:ext cx="3172748" cy="2618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492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06B261F-632C-43DC-8DC7-7723B3682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524C7F-EE50-42C5-9434-7C78CE0444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5998" cy="686133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F26F42C-51AD-5BDC-2432-94E6EBA7B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365125"/>
            <a:ext cx="5022630" cy="2430030"/>
          </a:xfrm>
        </p:spPr>
        <p:txBody>
          <a:bodyPr>
            <a:normAutofit/>
          </a:bodyPr>
          <a:lstStyle/>
          <a:p>
            <a:r>
              <a:rPr lang="de-DE" b="1" dirty="0"/>
              <a:t>Selbsttrainierte KI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DF16E54-992B-115F-83DC-9752F0B51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656" y="3969327"/>
            <a:ext cx="5022630" cy="3122036"/>
          </a:xfrm>
        </p:spPr>
        <p:txBody>
          <a:bodyPr>
            <a:normAutofit/>
          </a:bodyPr>
          <a:lstStyle/>
          <a:p>
            <a:r>
              <a:rPr lang="de-DE" sz="4800" dirty="0" err="1">
                <a:solidFill>
                  <a:schemeClr val="bg1"/>
                </a:solidFill>
              </a:rPr>
              <a:t>Tensorflow</a:t>
            </a:r>
            <a:endParaRPr lang="de-DE" sz="4800" dirty="0">
              <a:solidFill>
                <a:schemeClr val="bg1"/>
              </a:solidFill>
            </a:endParaRPr>
          </a:p>
        </p:txBody>
      </p:sp>
      <p:pic>
        <p:nvPicPr>
          <p:cNvPr id="4" name="Grafik 3" descr="Ein Bild, das gelb, Design enthält.&#10;&#10;Automatisch generierte Beschreibung">
            <a:extLst>
              <a:ext uri="{FF2B5EF4-FFF2-40B4-BE49-F238E27FC236}">
                <a16:creationId xmlns:a16="http://schemas.microsoft.com/office/drawing/2014/main" id="{45619CB5-69BD-3AEC-0BF4-6D298975E0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0550" y="619786"/>
            <a:ext cx="5126898" cy="5512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2877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50666DC1-CD27-4874-9484-9D06C59FE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4D90D76C-184F-4A96-8FE8-1114F8EE1F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F9DE355-E8A7-498B-A6A0-54D03B953F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83644" cy="686133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FAF969F-694A-6EA6-9888-4B81822763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881"/>
          <a:stretch/>
        </p:blipFill>
        <p:spPr>
          <a:xfrm>
            <a:off x="6083645" y="10"/>
            <a:ext cx="6108356" cy="6857990"/>
          </a:xfrm>
          <a:prstGeom prst="rect">
            <a:avLst/>
          </a:prstGeom>
        </p:spPr>
      </p:pic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81FD5077-3B43-8FD3-8425-1E3D0027F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656" y="3969327"/>
            <a:ext cx="5022630" cy="3122036"/>
          </a:xfrm>
        </p:spPr>
        <p:txBody>
          <a:bodyPr>
            <a:normAutofit/>
          </a:bodyPr>
          <a:lstStyle/>
          <a:p>
            <a:r>
              <a:rPr lang="de-DE" sz="4800" dirty="0">
                <a:solidFill>
                  <a:schemeClr val="bg1"/>
                </a:solidFill>
              </a:rPr>
              <a:t>Trainingsdaten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E10AC7B9-13BA-4D0B-65AD-6CF00192AD4B}"/>
              </a:ext>
            </a:extLst>
          </p:cNvPr>
          <p:cNvSpPr txBox="1">
            <a:spLocks/>
          </p:cNvSpPr>
          <p:nvPr/>
        </p:nvSpPr>
        <p:spPr>
          <a:xfrm>
            <a:off x="484552" y="365125"/>
            <a:ext cx="5022630" cy="243003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dirty="0"/>
              <a:t>Selbsttrainierte KI</a:t>
            </a:r>
          </a:p>
        </p:txBody>
      </p:sp>
    </p:spTree>
    <p:extLst>
      <p:ext uri="{BB962C8B-B14F-4D97-AF65-F5344CB8AC3E}">
        <p14:creationId xmlns:p14="http://schemas.microsoft.com/office/powerpoint/2010/main" val="543157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50666DC1-CD27-4874-9484-9D06C59FE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4D90D76C-184F-4A96-8FE8-1114F8EE1F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F9DE355-E8A7-498B-A6A0-54D03B953F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83644" cy="686133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23BCAED-C11E-E2AA-5C09-EF3767E7FA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22" r="6899" b="-1"/>
          <a:stretch/>
        </p:blipFill>
        <p:spPr>
          <a:xfrm>
            <a:off x="6083645" y="10"/>
            <a:ext cx="6108356" cy="6857990"/>
          </a:xfrm>
          <a:prstGeom prst="rect">
            <a:avLst/>
          </a:prstGeom>
        </p:spPr>
      </p:pic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DC8773F1-E69E-0B52-28DB-17419F794F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656" y="3969327"/>
            <a:ext cx="5022630" cy="3122036"/>
          </a:xfrm>
        </p:spPr>
        <p:txBody>
          <a:bodyPr>
            <a:normAutofit/>
          </a:bodyPr>
          <a:lstStyle/>
          <a:p>
            <a:r>
              <a:rPr lang="de-DE" sz="4800" dirty="0">
                <a:solidFill>
                  <a:schemeClr val="bg1"/>
                </a:solidFill>
              </a:rPr>
              <a:t>weitere Trainingsdaten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F30A6D3F-C3D9-C593-D681-03F875A47994}"/>
              </a:ext>
            </a:extLst>
          </p:cNvPr>
          <p:cNvSpPr txBox="1">
            <a:spLocks/>
          </p:cNvSpPr>
          <p:nvPr/>
        </p:nvSpPr>
        <p:spPr>
          <a:xfrm>
            <a:off x="484552" y="365125"/>
            <a:ext cx="5022630" cy="243003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/>
              <a:t>Selbsttrainierte KI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3426427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81FD5077-3B43-8FD3-8425-1E3D0027F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656" y="3969327"/>
            <a:ext cx="5022630" cy="3122036"/>
          </a:xfrm>
        </p:spPr>
        <p:txBody>
          <a:bodyPr>
            <a:normAutofit/>
          </a:bodyPr>
          <a:lstStyle/>
          <a:p>
            <a:r>
              <a:rPr lang="de-DE" sz="4800">
                <a:solidFill>
                  <a:schemeClr val="bg1"/>
                </a:solidFill>
              </a:rPr>
              <a:t>Trainingsdaten</a:t>
            </a:r>
            <a:endParaRPr lang="de-DE" sz="4800" dirty="0">
              <a:solidFill>
                <a:schemeClr val="bg1"/>
              </a:solidFill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6EFD1D4A-DC42-F0B1-7AE1-E5573D0F61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50225"/>
            <a:ext cx="12216904" cy="3332679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2AC43AD3-B51A-43E2-3520-F421C24C05FE}"/>
              </a:ext>
            </a:extLst>
          </p:cNvPr>
          <p:cNvSpPr txBox="1">
            <a:spLocks/>
          </p:cNvSpPr>
          <p:nvPr/>
        </p:nvSpPr>
        <p:spPr>
          <a:xfrm>
            <a:off x="379004" y="-480771"/>
            <a:ext cx="6565259" cy="166259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dirty="0"/>
              <a:t>Selbsttrainierte KI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D6A8F268-1E92-9E39-B580-86FF9405DF5A}"/>
              </a:ext>
            </a:extLst>
          </p:cNvPr>
          <p:cNvSpPr txBox="1">
            <a:spLocks/>
          </p:cNvSpPr>
          <p:nvPr/>
        </p:nvSpPr>
        <p:spPr>
          <a:xfrm>
            <a:off x="366385" y="1237289"/>
            <a:ext cx="5022630" cy="11943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4800" dirty="0">
                <a:solidFill>
                  <a:schemeClr val="bg1"/>
                </a:solidFill>
              </a:rPr>
              <a:t>Neuronale Netz:</a:t>
            </a:r>
          </a:p>
        </p:txBody>
      </p:sp>
    </p:spTree>
    <p:extLst>
      <p:ext uri="{BB962C8B-B14F-4D97-AF65-F5344CB8AC3E}">
        <p14:creationId xmlns:p14="http://schemas.microsoft.com/office/powerpoint/2010/main" val="19812227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81FD5077-3B43-8FD3-8425-1E3D0027F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656" y="3969327"/>
            <a:ext cx="5022630" cy="3122036"/>
          </a:xfrm>
        </p:spPr>
        <p:txBody>
          <a:bodyPr>
            <a:normAutofit/>
          </a:bodyPr>
          <a:lstStyle/>
          <a:p>
            <a:r>
              <a:rPr lang="de-DE" sz="4800">
                <a:solidFill>
                  <a:schemeClr val="bg1"/>
                </a:solidFill>
              </a:rPr>
              <a:t>Trainingsdaten</a:t>
            </a:r>
            <a:endParaRPr lang="de-DE" sz="4800" dirty="0">
              <a:solidFill>
                <a:schemeClr val="bg1"/>
              </a:solidFill>
            </a:endParaRP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E10AC7B9-13BA-4D0B-65AD-6CF00192AD4B}"/>
              </a:ext>
            </a:extLst>
          </p:cNvPr>
          <p:cNvSpPr txBox="1">
            <a:spLocks/>
          </p:cNvSpPr>
          <p:nvPr/>
        </p:nvSpPr>
        <p:spPr>
          <a:xfrm>
            <a:off x="379004" y="-480771"/>
            <a:ext cx="6565259" cy="166259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dirty="0"/>
              <a:t>Selbsttrainierte KI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BDDD5862-BBCA-7DCC-7328-EB813076C6F0}"/>
              </a:ext>
            </a:extLst>
          </p:cNvPr>
          <p:cNvSpPr txBox="1">
            <a:spLocks/>
          </p:cNvSpPr>
          <p:nvPr/>
        </p:nvSpPr>
        <p:spPr>
          <a:xfrm>
            <a:off x="366385" y="1237289"/>
            <a:ext cx="5022630" cy="11943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4800" dirty="0">
                <a:solidFill>
                  <a:schemeClr val="bg1"/>
                </a:solidFill>
              </a:rPr>
              <a:t>Neuronale Netz: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A5C41EF-C58B-4723-3FB5-48FD28144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0476" y="2393576"/>
            <a:ext cx="8579971" cy="446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530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">
            <a:extLst>
              <a:ext uri="{FF2B5EF4-FFF2-40B4-BE49-F238E27FC236}">
                <a16:creationId xmlns:a16="http://schemas.microsoft.com/office/drawing/2014/main" id="{E10AC7B9-13BA-4D0B-65AD-6CF00192AD4B}"/>
              </a:ext>
            </a:extLst>
          </p:cNvPr>
          <p:cNvSpPr txBox="1">
            <a:spLocks/>
          </p:cNvSpPr>
          <p:nvPr/>
        </p:nvSpPr>
        <p:spPr>
          <a:xfrm>
            <a:off x="379004" y="-480771"/>
            <a:ext cx="6565259" cy="166259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dirty="0"/>
              <a:t>Selbsttrainierte KI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BDDD5862-BBCA-7DCC-7328-EB813076C6F0}"/>
              </a:ext>
            </a:extLst>
          </p:cNvPr>
          <p:cNvSpPr txBox="1">
            <a:spLocks/>
          </p:cNvSpPr>
          <p:nvPr/>
        </p:nvSpPr>
        <p:spPr>
          <a:xfrm>
            <a:off x="392263" y="1237289"/>
            <a:ext cx="7414641" cy="11943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4800" dirty="0">
                <a:solidFill>
                  <a:schemeClr val="bg1"/>
                </a:solidFill>
              </a:rPr>
              <a:t>Neuronale Netz 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B5F63063-0289-4CB9-BB39-824D9B2DF594}"/>
              </a:ext>
            </a:extLst>
          </p:cNvPr>
          <p:cNvSpPr txBox="1"/>
          <p:nvPr/>
        </p:nvSpPr>
        <p:spPr>
          <a:xfrm>
            <a:off x="534837" y="2872596"/>
            <a:ext cx="80714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Zwei oder drei Dimensionen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0" i="0" u="none" strike="noStrike" dirty="0">
                <a:effectLst/>
                <a:latin typeface="Avenir Book" panose="02000503020000020003" pitchFamily="2" charset="0"/>
              </a:rPr>
              <a:t>Faltet das Eingangsbild mit einem Filterkern, um Merkmale zu extrahieren</a:t>
            </a:r>
            <a:endParaRPr lang="de-DE" dirty="0">
              <a:latin typeface="Avenir Book" panose="02000503020000020003" pitchFamily="2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96AAB506-DEF4-3981-38DA-0D2D8B403E74}"/>
              </a:ext>
            </a:extLst>
          </p:cNvPr>
          <p:cNvSpPr txBox="1"/>
          <p:nvPr/>
        </p:nvSpPr>
        <p:spPr>
          <a:xfrm>
            <a:off x="536994" y="2502462"/>
            <a:ext cx="60945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 err="1">
                <a:solidFill>
                  <a:srgbClr val="412425"/>
                </a:solidFill>
              </a:rPr>
              <a:t>Convolutional</a:t>
            </a:r>
            <a:endParaRPr lang="de-DE" sz="2400" dirty="0">
              <a:solidFill>
                <a:srgbClr val="412425"/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9444424E-09FC-6C85-A94E-6E8243075D3E}"/>
              </a:ext>
            </a:extLst>
          </p:cNvPr>
          <p:cNvSpPr txBox="1"/>
          <p:nvPr/>
        </p:nvSpPr>
        <p:spPr>
          <a:xfrm>
            <a:off x="516866" y="3750416"/>
            <a:ext cx="60945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>
                <a:solidFill>
                  <a:srgbClr val="412425"/>
                </a:solidFill>
              </a:rPr>
              <a:t>Pooling: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215CA4F-2B63-B8D5-496B-7A9511330B9E}"/>
              </a:ext>
            </a:extLst>
          </p:cNvPr>
          <p:cNvSpPr txBox="1"/>
          <p:nvPr/>
        </p:nvSpPr>
        <p:spPr>
          <a:xfrm>
            <a:off x="523334" y="4137804"/>
            <a:ext cx="44791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Bekommt Ergebnisse vom </a:t>
            </a:r>
            <a:r>
              <a:rPr lang="de-DE" dirty="0" err="1"/>
              <a:t>Conv</a:t>
            </a:r>
            <a:r>
              <a:rPr lang="de-DE" dirty="0"/>
              <a:t>-Layer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0" i="0" u="none" strike="noStrike" dirty="0">
                <a:effectLst/>
                <a:latin typeface="Avenir Book" panose="02000503020000020003" pitchFamily="2" charset="0"/>
              </a:rPr>
              <a:t>Reduzierung der Dimensionalität</a:t>
            </a:r>
            <a:endParaRPr lang="de-DE" dirty="0">
              <a:latin typeface="Avenir Book" panose="02000503020000020003" pitchFamily="2" charset="0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6F978F6D-EEDD-DEE7-AEB0-780C73B453F7}"/>
              </a:ext>
            </a:extLst>
          </p:cNvPr>
          <p:cNvSpPr txBox="1"/>
          <p:nvPr/>
        </p:nvSpPr>
        <p:spPr>
          <a:xfrm>
            <a:off x="6026270" y="3876939"/>
            <a:ext cx="60945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>
                <a:solidFill>
                  <a:srgbClr val="412425"/>
                </a:solidFill>
              </a:rPr>
              <a:t>Dropout: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E398B3E3-3CC4-C6C7-7CD8-414C330CE9A5}"/>
              </a:ext>
            </a:extLst>
          </p:cNvPr>
          <p:cNvSpPr txBox="1"/>
          <p:nvPr/>
        </p:nvSpPr>
        <p:spPr>
          <a:xfrm>
            <a:off x="6075870" y="4264326"/>
            <a:ext cx="42507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Zufälliges abschalten von Neuronen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0" i="0" u="none" strike="noStrike" dirty="0">
                <a:effectLst/>
                <a:latin typeface="Avenir Book" panose="02000503020000020003" pitchFamily="2" charset="0"/>
              </a:rPr>
              <a:t>Reduzieren von </a:t>
            </a:r>
            <a:r>
              <a:rPr lang="de-DE" b="0" i="0" u="none" strike="noStrike" dirty="0" err="1">
                <a:effectLst/>
                <a:latin typeface="Avenir Book" panose="02000503020000020003" pitchFamily="2" charset="0"/>
              </a:rPr>
              <a:t>Overfitting</a:t>
            </a:r>
            <a:endParaRPr lang="de-DE" dirty="0">
              <a:latin typeface="Avenir Book" panose="02000503020000020003" pitchFamily="2" charset="0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578FF063-B545-805E-3E45-CE5E9CFD7F8C}"/>
              </a:ext>
            </a:extLst>
          </p:cNvPr>
          <p:cNvSpPr txBox="1"/>
          <p:nvPr/>
        </p:nvSpPr>
        <p:spPr>
          <a:xfrm>
            <a:off x="2874754" y="4866099"/>
            <a:ext cx="60945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>
                <a:solidFill>
                  <a:srgbClr val="412425"/>
                </a:solidFill>
              </a:rPr>
              <a:t>Flatten: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ADF7C9FC-A979-91A7-D20A-D05C0F27D2C2}"/>
              </a:ext>
            </a:extLst>
          </p:cNvPr>
          <p:cNvSpPr txBox="1"/>
          <p:nvPr/>
        </p:nvSpPr>
        <p:spPr>
          <a:xfrm>
            <a:off x="2881222" y="5211004"/>
            <a:ext cx="5925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Dimensionsreduktion auf Eindimensionale Vektoren</a:t>
            </a:r>
            <a:endParaRPr lang="de-DE" dirty="0">
              <a:latin typeface="Avenir Book" panose="02000503020000020003" pitchFamily="2" charset="0"/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132EA968-3A15-01A6-4E07-EB8AC33E0ADE}"/>
              </a:ext>
            </a:extLst>
          </p:cNvPr>
          <p:cNvSpPr txBox="1"/>
          <p:nvPr/>
        </p:nvSpPr>
        <p:spPr>
          <a:xfrm>
            <a:off x="603132" y="5579217"/>
            <a:ext cx="60945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 err="1">
                <a:solidFill>
                  <a:srgbClr val="412425"/>
                </a:solidFill>
              </a:rPr>
              <a:t>Dense</a:t>
            </a:r>
            <a:r>
              <a:rPr lang="de-DE" sz="2400" dirty="0">
                <a:solidFill>
                  <a:srgbClr val="412425"/>
                </a:solidFill>
              </a:rPr>
              <a:t>: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3A8D8463-B2E0-590B-5E0C-328170053094}"/>
              </a:ext>
            </a:extLst>
          </p:cNvPr>
          <p:cNvSpPr txBox="1"/>
          <p:nvPr/>
        </p:nvSpPr>
        <p:spPr>
          <a:xfrm>
            <a:off x="644105" y="6036264"/>
            <a:ext cx="54990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Mit allen Neuronen von </a:t>
            </a:r>
            <a:r>
              <a:rPr lang="de-DE" dirty="0" err="1"/>
              <a:t>FlattenLayer</a:t>
            </a:r>
            <a:r>
              <a:rPr lang="de-DE" dirty="0"/>
              <a:t> verbunden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venir Book" panose="02000503020000020003" pitchFamily="2" charset="0"/>
              </a:rPr>
              <a:t>Schafft nicht lineare zusammenhänge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4E5A76BA-DE00-44F0-02A2-487917554C8B}"/>
              </a:ext>
            </a:extLst>
          </p:cNvPr>
          <p:cNvSpPr/>
          <p:nvPr/>
        </p:nvSpPr>
        <p:spPr>
          <a:xfrm>
            <a:off x="493398" y="2415394"/>
            <a:ext cx="8402128" cy="119044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098516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">
            <a:extLst>
              <a:ext uri="{FF2B5EF4-FFF2-40B4-BE49-F238E27FC236}">
                <a16:creationId xmlns:a16="http://schemas.microsoft.com/office/drawing/2014/main" id="{E10AC7B9-13BA-4D0B-65AD-6CF00192AD4B}"/>
              </a:ext>
            </a:extLst>
          </p:cNvPr>
          <p:cNvSpPr txBox="1">
            <a:spLocks/>
          </p:cNvSpPr>
          <p:nvPr/>
        </p:nvSpPr>
        <p:spPr>
          <a:xfrm>
            <a:off x="379004" y="-480771"/>
            <a:ext cx="6565259" cy="166259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dirty="0"/>
              <a:t>Selbsttrainierte KI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BDDD5862-BBCA-7DCC-7328-EB813076C6F0}"/>
              </a:ext>
            </a:extLst>
          </p:cNvPr>
          <p:cNvSpPr txBox="1">
            <a:spLocks/>
          </p:cNvSpPr>
          <p:nvPr/>
        </p:nvSpPr>
        <p:spPr>
          <a:xfrm>
            <a:off x="392263" y="1237289"/>
            <a:ext cx="7414641" cy="11943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4800" dirty="0">
                <a:solidFill>
                  <a:schemeClr val="bg1"/>
                </a:solidFill>
              </a:rPr>
              <a:t>Neuronale Netz 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B5F63063-0289-4CB9-BB39-824D9B2DF594}"/>
              </a:ext>
            </a:extLst>
          </p:cNvPr>
          <p:cNvSpPr txBox="1"/>
          <p:nvPr/>
        </p:nvSpPr>
        <p:spPr>
          <a:xfrm>
            <a:off x="534837" y="2872596"/>
            <a:ext cx="80714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Zwei oder drei Dimensionen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0" i="0" u="none" strike="noStrike" dirty="0">
                <a:effectLst/>
                <a:latin typeface="Avenir Book" panose="02000503020000020003" pitchFamily="2" charset="0"/>
              </a:rPr>
              <a:t>Faltet das Eingangsbild mit einem Filterkern, um Merkmale zu extrahieren</a:t>
            </a:r>
            <a:endParaRPr lang="de-DE" dirty="0">
              <a:latin typeface="Avenir Book" panose="02000503020000020003" pitchFamily="2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96AAB506-DEF4-3981-38DA-0D2D8B403E74}"/>
              </a:ext>
            </a:extLst>
          </p:cNvPr>
          <p:cNvSpPr txBox="1"/>
          <p:nvPr/>
        </p:nvSpPr>
        <p:spPr>
          <a:xfrm>
            <a:off x="536994" y="2502462"/>
            <a:ext cx="60945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 err="1">
                <a:solidFill>
                  <a:srgbClr val="412425"/>
                </a:solidFill>
              </a:rPr>
              <a:t>Convolutional</a:t>
            </a:r>
            <a:endParaRPr lang="de-DE" sz="2400" dirty="0">
              <a:solidFill>
                <a:srgbClr val="412425"/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9444424E-09FC-6C85-A94E-6E8243075D3E}"/>
              </a:ext>
            </a:extLst>
          </p:cNvPr>
          <p:cNvSpPr txBox="1"/>
          <p:nvPr/>
        </p:nvSpPr>
        <p:spPr>
          <a:xfrm>
            <a:off x="516866" y="3750416"/>
            <a:ext cx="60945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>
                <a:solidFill>
                  <a:srgbClr val="412425"/>
                </a:solidFill>
              </a:rPr>
              <a:t>Pooling: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215CA4F-2B63-B8D5-496B-7A9511330B9E}"/>
              </a:ext>
            </a:extLst>
          </p:cNvPr>
          <p:cNvSpPr txBox="1"/>
          <p:nvPr/>
        </p:nvSpPr>
        <p:spPr>
          <a:xfrm>
            <a:off x="523334" y="4137804"/>
            <a:ext cx="44791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Bekommt Ergebnisse vom </a:t>
            </a:r>
            <a:r>
              <a:rPr lang="de-DE" dirty="0" err="1"/>
              <a:t>Conv</a:t>
            </a:r>
            <a:r>
              <a:rPr lang="de-DE" dirty="0"/>
              <a:t>-Layer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0" i="0" u="none" strike="noStrike" dirty="0">
                <a:effectLst/>
                <a:latin typeface="Avenir Book" panose="02000503020000020003" pitchFamily="2" charset="0"/>
              </a:rPr>
              <a:t>Reduzierung der Dimensionalität</a:t>
            </a:r>
            <a:endParaRPr lang="de-DE" dirty="0">
              <a:latin typeface="Avenir Book" panose="02000503020000020003" pitchFamily="2" charset="0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6F978F6D-EEDD-DEE7-AEB0-780C73B453F7}"/>
              </a:ext>
            </a:extLst>
          </p:cNvPr>
          <p:cNvSpPr txBox="1"/>
          <p:nvPr/>
        </p:nvSpPr>
        <p:spPr>
          <a:xfrm>
            <a:off x="6026270" y="3876939"/>
            <a:ext cx="60945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>
                <a:solidFill>
                  <a:srgbClr val="412425"/>
                </a:solidFill>
              </a:rPr>
              <a:t>Dropout: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E398B3E3-3CC4-C6C7-7CD8-414C330CE9A5}"/>
              </a:ext>
            </a:extLst>
          </p:cNvPr>
          <p:cNvSpPr txBox="1"/>
          <p:nvPr/>
        </p:nvSpPr>
        <p:spPr>
          <a:xfrm>
            <a:off x="6075870" y="4264326"/>
            <a:ext cx="42507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Zufälliges abschalten von Neuronen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0" i="0" u="none" strike="noStrike" dirty="0">
                <a:effectLst/>
                <a:latin typeface="Avenir Book" panose="02000503020000020003" pitchFamily="2" charset="0"/>
              </a:rPr>
              <a:t>Reduzieren von </a:t>
            </a:r>
            <a:r>
              <a:rPr lang="de-DE" b="0" i="0" u="none" strike="noStrike" dirty="0" err="1">
                <a:effectLst/>
                <a:latin typeface="Avenir Book" panose="02000503020000020003" pitchFamily="2" charset="0"/>
              </a:rPr>
              <a:t>Overfitting</a:t>
            </a:r>
            <a:endParaRPr lang="de-DE" dirty="0">
              <a:latin typeface="Avenir Book" panose="02000503020000020003" pitchFamily="2" charset="0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578FF063-B545-805E-3E45-CE5E9CFD7F8C}"/>
              </a:ext>
            </a:extLst>
          </p:cNvPr>
          <p:cNvSpPr txBox="1"/>
          <p:nvPr/>
        </p:nvSpPr>
        <p:spPr>
          <a:xfrm>
            <a:off x="2874754" y="4866099"/>
            <a:ext cx="60945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>
                <a:solidFill>
                  <a:srgbClr val="412425"/>
                </a:solidFill>
              </a:rPr>
              <a:t>Flatten: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ADF7C9FC-A979-91A7-D20A-D05C0F27D2C2}"/>
              </a:ext>
            </a:extLst>
          </p:cNvPr>
          <p:cNvSpPr txBox="1"/>
          <p:nvPr/>
        </p:nvSpPr>
        <p:spPr>
          <a:xfrm>
            <a:off x="2881222" y="5211004"/>
            <a:ext cx="5925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Dimensionsreduktion auf Eindimensionale Vektoren</a:t>
            </a:r>
            <a:endParaRPr lang="de-DE" dirty="0">
              <a:latin typeface="Avenir Book" panose="02000503020000020003" pitchFamily="2" charset="0"/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3A8D8463-B2E0-590B-5E0C-328170053094}"/>
              </a:ext>
            </a:extLst>
          </p:cNvPr>
          <p:cNvSpPr txBox="1"/>
          <p:nvPr/>
        </p:nvSpPr>
        <p:spPr>
          <a:xfrm>
            <a:off x="644105" y="6036264"/>
            <a:ext cx="54990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Mit allen Neuronen von </a:t>
            </a:r>
            <a:r>
              <a:rPr lang="de-DE" dirty="0" err="1"/>
              <a:t>FlattenLayer</a:t>
            </a:r>
            <a:r>
              <a:rPr lang="de-DE" dirty="0"/>
              <a:t> verbunden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venir Book" panose="02000503020000020003" pitchFamily="2" charset="0"/>
              </a:rPr>
              <a:t>Schafft nicht lineare zusammenhänge</a:t>
            </a: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3382BAA2-0580-DA09-EBDA-E290997437D7}"/>
              </a:ext>
            </a:extLst>
          </p:cNvPr>
          <p:cNvSpPr/>
          <p:nvPr/>
        </p:nvSpPr>
        <p:spPr>
          <a:xfrm>
            <a:off x="497458" y="3689229"/>
            <a:ext cx="4454104" cy="119044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660657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">
            <a:extLst>
              <a:ext uri="{FF2B5EF4-FFF2-40B4-BE49-F238E27FC236}">
                <a16:creationId xmlns:a16="http://schemas.microsoft.com/office/drawing/2014/main" id="{E10AC7B9-13BA-4D0B-65AD-6CF00192AD4B}"/>
              </a:ext>
            </a:extLst>
          </p:cNvPr>
          <p:cNvSpPr txBox="1">
            <a:spLocks/>
          </p:cNvSpPr>
          <p:nvPr/>
        </p:nvSpPr>
        <p:spPr>
          <a:xfrm>
            <a:off x="379004" y="-480771"/>
            <a:ext cx="6565259" cy="166259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dirty="0"/>
              <a:t>Selbsttrainierte KI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BDDD5862-BBCA-7DCC-7328-EB813076C6F0}"/>
              </a:ext>
            </a:extLst>
          </p:cNvPr>
          <p:cNvSpPr txBox="1">
            <a:spLocks/>
          </p:cNvSpPr>
          <p:nvPr/>
        </p:nvSpPr>
        <p:spPr>
          <a:xfrm>
            <a:off x="392263" y="1237289"/>
            <a:ext cx="7414641" cy="11943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4800" dirty="0">
                <a:solidFill>
                  <a:schemeClr val="bg1"/>
                </a:solidFill>
              </a:rPr>
              <a:t>Neuronale Netz 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B5F63063-0289-4CB9-BB39-824D9B2DF594}"/>
              </a:ext>
            </a:extLst>
          </p:cNvPr>
          <p:cNvSpPr txBox="1"/>
          <p:nvPr/>
        </p:nvSpPr>
        <p:spPr>
          <a:xfrm>
            <a:off x="534837" y="2872596"/>
            <a:ext cx="80714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Zwei oder drei Dimensionen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0" i="0" u="none" strike="noStrike" dirty="0">
                <a:effectLst/>
                <a:latin typeface="Avenir Book" panose="02000503020000020003" pitchFamily="2" charset="0"/>
              </a:rPr>
              <a:t>Faltet das Eingangsbild mit einem Filterkern, um Merkmale zu extrahieren</a:t>
            </a:r>
            <a:endParaRPr lang="de-DE" dirty="0">
              <a:latin typeface="Avenir Book" panose="02000503020000020003" pitchFamily="2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96AAB506-DEF4-3981-38DA-0D2D8B403E74}"/>
              </a:ext>
            </a:extLst>
          </p:cNvPr>
          <p:cNvSpPr txBox="1"/>
          <p:nvPr/>
        </p:nvSpPr>
        <p:spPr>
          <a:xfrm>
            <a:off x="536994" y="2502462"/>
            <a:ext cx="60945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 err="1">
                <a:solidFill>
                  <a:srgbClr val="412425"/>
                </a:solidFill>
              </a:rPr>
              <a:t>Convolutional</a:t>
            </a:r>
            <a:endParaRPr lang="de-DE" sz="2400" dirty="0">
              <a:solidFill>
                <a:srgbClr val="412425"/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9444424E-09FC-6C85-A94E-6E8243075D3E}"/>
              </a:ext>
            </a:extLst>
          </p:cNvPr>
          <p:cNvSpPr txBox="1"/>
          <p:nvPr/>
        </p:nvSpPr>
        <p:spPr>
          <a:xfrm>
            <a:off x="516866" y="3750416"/>
            <a:ext cx="60945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>
                <a:solidFill>
                  <a:srgbClr val="412425"/>
                </a:solidFill>
              </a:rPr>
              <a:t>Pooling: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215CA4F-2B63-B8D5-496B-7A9511330B9E}"/>
              </a:ext>
            </a:extLst>
          </p:cNvPr>
          <p:cNvSpPr txBox="1"/>
          <p:nvPr/>
        </p:nvSpPr>
        <p:spPr>
          <a:xfrm>
            <a:off x="523334" y="4137804"/>
            <a:ext cx="44791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Bekommt Ergebnisse vom </a:t>
            </a:r>
            <a:r>
              <a:rPr lang="de-DE" dirty="0" err="1"/>
              <a:t>Conv</a:t>
            </a:r>
            <a:r>
              <a:rPr lang="de-DE" dirty="0"/>
              <a:t>-Layer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0" i="0" u="none" strike="noStrike" dirty="0">
                <a:effectLst/>
                <a:latin typeface="Avenir Book" panose="02000503020000020003" pitchFamily="2" charset="0"/>
              </a:rPr>
              <a:t>Reduzierung der Dimensionalität</a:t>
            </a:r>
            <a:endParaRPr lang="de-DE" dirty="0">
              <a:latin typeface="Avenir Book" panose="02000503020000020003" pitchFamily="2" charset="0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6F978F6D-EEDD-DEE7-AEB0-780C73B453F7}"/>
              </a:ext>
            </a:extLst>
          </p:cNvPr>
          <p:cNvSpPr txBox="1"/>
          <p:nvPr/>
        </p:nvSpPr>
        <p:spPr>
          <a:xfrm>
            <a:off x="6026270" y="3876939"/>
            <a:ext cx="60945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>
                <a:solidFill>
                  <a:srgbClr val="412425"/>
                </a:solidFill>
              </a:rPr>
              <a:t>Dropout: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E398B3E3-3CC4-C6C7-7CD8-414C330CE9A5}"/>
              </a:ext>
            </a:extLst>
          </p:cNvPr>
          <p:cNvSpPr txBox="1"/>
          <p:nvPr/>
        </p:nvSpPr>
        <p:spPr>
          <a:xfrm>
            <a:off x="6075870" y="4264326"/>
            <a:ext cx="42507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Zufälliges abschalten von Neuronen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0" i="0" u="none" strike="noStrike" dirty="0">
                <a:effectLst/>
                <a:latin typeface="Avenir Book" panose="02000503020000020003" pitchFamily="2" charset="0"/>
              </a:rPr>
              <a:t>Reduzieren von </a:t>
            </a:r>
            <a:r>
              <a:rPr lang="de-DE" b="0" i="0" u="none" strike="noStrike" dirty="0" err="1">
                <a:effectLst/>
                <a:latin typeface="Avenir Book" panose="02000503020000020003" pitchFamily="2" charset="0"/>
              </a:rPr>
              <a:t>Overfitting</a:t>
            </a:r>
            <a:endParaRPr lang="de-DE" dirty="0">
              <a:latin typeface="Avenir Book" panose="02000503020000020003" pitchFamily="2" charset="0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578FF063-B545-805E-3E45-CE5E9CFD7F8C}"/>
              </a:ext>
            </a:extLst>
          </p:cNvPr>
          <p:cNvSpPr txBox="1"/>
          <p:nvPr/>
        </p:nvSpPr>
        <p:spPr>
          <a:xfrm>
            <a:off x="2874754" y="4866099"/>
            <a:ext cx="60945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>
                <a:solidFill>
                  <a:srgbClr val="412425"/>
                </a:solidFill>
              </a:rPr>
              <a:t>Flatten: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ADF7C9FC-A979-91A7-D20A-D05C0F27D2C2}"/>
              </a:ext>
            </a:extLst>
          </p:cNvPr>
          <p:cNvSpPr txBox="1"/>
          <p:nvPr/>
        </p:nvSpPr>
        <p:spPr>
          <a:xfrm>
            <a:off x="2881222" y="5211004"/>
            <a:ext cx="5925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Dimensionsreduktion auf Eindimensionale Vektoren</a:t>
            </a:r>
            <a:endParaRPr lang="de-DE" dirty="0">
              <a:latin typeface="Avenir Book" panose="02000503020000020003" pitchFamily="2" charset="0"/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132EA968-3A15-01A6-4E07-EB8AC33E0ADE}"/>
              </a:ext>
            </a:extLst>
          </p:cNvPr>
          <p:cNvSpPr txBox="1"/>
          <p:nvPr/>
        </p:nvSpPr>
        <p:spPr>
          <a:xfrm>
            <a:off x="603132" y="5579217"/>
            <a:ext cx="60945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 err="1">
                <a:solidFill>
                  <a:srgbClr val="412425"/>
                </a:solidFill>
              </a:rPr>
              <a:t>Dense</a:t>
            </a:r>
            <a:r>
              <a:rPr lang="de-DE" sz="2400" dirty="0">
                <a:solidFill>
                  <a:srgbClr val="412425"/>
                </a:solidFill>
              </a:rPr>
              <a:t>: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3A8D8463-B2E0-590B-5E0C-328170053094}"/>
              </a:ext>
            </a:extLst>
          </p:cNvPr>
          <p:cNvSpPr txBox="1"/>
          <p:nvPr/>
        </p:nvSpPr>
        <p:spPr>
          <a:xfrm>
            <a:off x="644105" y="6036264"/>
            <a:ext cx="54990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Mit allen Neuronen von </a:t>
            </a:r>
            <a:r>
              <a:rPr lang="de-DE" dirty="0" err="1"/>
              <a:t>FlattenLayer</a:t>
            </a:r>
            <a:r>
              <a:rPr lang="de-DE" dirty="0"/>
              <a:t> verbunden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venir Book" panose="02000503020000020003" pitchFamily="2" charset="0"/>
              </a:rPr>
              <a:t>Schafft nicht lineare zusammenhänge</a:t>
            </a: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8B948726-83F8-7F13-F377-FF874D62B0DA}"/>
              </a:ext>
            </a:extLst>
          </p:cNvPr>
          <p:cNvSpPr/>
          <p:nvPr/>
        </p:nvSpPr>
        <p:spPr>
          <a:xfrm>
            <a:off x="5937850" y="3815750"/>
            <a:ext cx="4454104" cy="119044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75478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">
            <a:extLst>
              <a:ext uri="{FF2B5EF4-FFF2-40B4-BE49-F238E27FC236}">
                <a16:creationId xmlns:a16="http://schemas.microsoft.com/office/drawing/2014/main" id="{E10AC7B9-13BA-4D0B-65AD-6CF00192AD4B}"/>
              </a:ext>
            </a:extLst>
          </p:cNvPr>
          <p:cNvSpPr txBox="1">
            <a:spLocks/>
          </p:cNvSpPr>
          <p:nvPr/>
        </p:nvSpPr>
        <p:spPr>
          <a:xfrm>
            <a:off x="379004" y="-480771"/>
            <a:ext cx="6565259" cy="166259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dirty="0"/>
              <a:t>Selbsttrainierte KI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BDDD5862-BBCA-7DCC-7328-EB813076C6F0}"/>
              </a:ext>
            </a:extLst>
          </p:cNvPr>
          <p:cNvSpPr txBox="1">
            <a:spLocks/>
          </p:cNvSpPr>
          <p:nvPr/>
        </p:nvSpPr>
        <p:spPr>
          <a:xfrm>
            <a:off x="392263" y="1237289"/>
            <a:ext cx="7414641" cy="11943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4800" dirty="0">
                <a:solidFill>
                  <a:schemeClr val="bg1"/>
                </a:solidFill>
              </a:rPr>
              <a:t>Neuronale Netz 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B5F63063-0289-4CB9-BB39-824D9B2DF594}"/>
              </a:ext>
            </a:extLst>
          </p:cNvPr>
          <p:cNvSpPr txBox="1"/>
          <p:nvPr/>
        </p:nvSpPr>
        <p:spPr>
          <a:xfrm>
            <a:off x="534837" y="2872596"/>
            <a:ext cx="80714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Zwei oder drei Dimensionen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0" i="0" u="none" strike="noStrike" dirty="0">
                <a:effectLst/>
                <a:latin typeface="Avenir Book" panose="02000503020000020003" pitchFamily="2" charset="0"/>
              </a:rPr>
              <a:t>Faltet das Eingangsbild mit einem Filterkern, um Merkmale zu extrahieren</a:t>
            </a:r>
            <a:endParaRPr lang="de-DE" dirty="0">
              <a:latin typeface="Avenir Book" panose="02000503020000020003" pitchFamily="2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96AAB506-DEF4-3981-38DA-0D2D8B403E74}"/>
              </a:ext>
            </a:extLst>
          </p:cNvPr>
          <p:cNvSpPr txBox="1"/>
          <p:nvPr/>
        </p:nvSpPr>
        <p:spPr>
          <a:xfrm>
            <a:off x="536994" y="2502462"/>
            <a:ext cx="60945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 err="1">
                <a:solidFill>
                  <a:srgbClr val="412425"/>
                </a:solidFill>
              </a:rPr>
              <a:t>Convolutional</a:t>
            </a:r>
            <a:endParaRPr lang="de-DE" sz="2400" dirty="0">
              <a:solidFill>
                <a:srgbClr val="412425"/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9444424E-09FC-6C85-A94E-6E8243075D3E}"/>
              </a:ext>
            </a:extLst>
          </p:cNvPr>
          <p:cNvSpPr txBox="1"/>
          <p:nvPr/>
        </p:nvSpPr>
        <p:spPr>
          <a:xfrm>
            <a:off x="516866" y="3750416"/>
            <a:ext cx="60945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>
                <a:solidFill>
                  <a:srgbClr val="412425"/>
                </a:solidFill>
              </a:rPr>
              <a:t>Pooling: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215CA4F-2B63-B8D5-496B-7A9511330B9E}"/>
              </a:ext>
            </a:extLst>
          </p:cNvPr>
          <p:cNvSpPr txBox="1"/>
          <p:nvPr/>
        </p:nvSpPr>
        <p:spPr>
          <a:xfrm>
            <a:off x="523334" y="4137804"/>
            <a:ext cx="44791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Bekommt Ergebnisse vom </a:t>
            </a:r>
            <a:r>
              <a:rPr lang="de-DE" dirty="0" err="1"/>
              <a:t>Conv</a:t>
            </a:r>
            <a:r>
              <a:rPr lang="de-DE" dirty="0"/>
              <a:t>-Layer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0" i="0" u="none" strike="noStrike" dirty="0">
                <a:effectLst/>
                <a:latin typeface="Avenir Book" panose="02000503020000020003" pitchFamily="2" charset="0"/>
              </a:rPr>
              <a:t>Reduzierung der Dimensionalität</a:t>
            </a:r>
            <a:endParaRPr lang="de-DE" dirty="0">
              <a:latin typeface="Avenir Book" panose="02000503020000020003" pitchFamily="2" charset="0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6F978F6D-EEDD-DEE7-AEB0-780C73B453F7}"/>
              </a:ext>
            </a:extLst>
          </p:cNvPr>
          <p:cNvSpPr txBox="1"/>
          <p:nvPr/>
        </p:nvSpPr>
        <p:spPr>
          <a:xfrm>
            <a:off x="6026270" y="3876939"/>
            <a:ext cx="60945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>
                <a:solidFill>
                  <a:srgbClr val="412425"/>
                </a:solidFill>
              </a:rPr>
              <a:t>Dropout: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E398B3E3-3CC4-C6C7-7CD8-414C330CE9A5}"/>
              </a:ext>
            </a:extLst>
          </p:cNvPr>
          <p:cNvSpPr txBox="1"/>
          <p:nvPr/>
        </p:nvSpPr>
        <p:spPr>
          <a:xfrm>
            <a:off x="6075870" y="4264326"/>
            <a:ext cx="42507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Zufälliges abschalten von Neuronen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0" i="0" u="none" strike="noStrike" dirty="0">
                <a:effectLst/>
                <a:latin typeface="Avenir Book" panose="02000503020000020003" pitchFamily="2" charset="0"/>
              </a:rPr>
              <a:t>Reduzieren von </a:t>
            </a:r>
            <a:r>
              <a:rPr lang="de-DE" b="0" i="0" u="none" strike="noStrike" dirty="0" err="1">
                <a:effectLst/>
                <a:latin typeface="Avenir Book" panose="02000503020000020003" pitchFamily="2" charset="0"/>
              </a:rPr>
              <a:t>Overfitting</a:t>
            </a:r>
            <a:endParaRPr lang="de-DE" dirty="0">
              <a:latin typeface="Avenir Book" panose="02000503020000020003" pitchFamily="2" charset="0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578FF063-B545-805E-3E45-CE5E9CFD7F8C}"/>
              </a:ext>
            </a:extLst>
          </p:cNvPr>
          <p:cNvSpPr txBox="1"/>
          <p:nvPr/>
        </p:nvSpPr>
        <p:spPr>
          <a:xfrm>
            <a:off x="2874754" y="4866099"/>
            <a:ext cx="60945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>
                <a:solidFill>
                  <a:srgbClr val="412425"/>
                </a:solidFill>
              </a:rPr>
              <a:t>Flatten: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ADF7C9FC-A979-91A7-D20A-D05C0F27D2C2}"/>
              </a:ext>
            </a:extLst>
          </p:cNvPr>
          <p:cNvSpPr txBox="1"/>
          <p:nvPr/>
        </p:nvSpPr>
        <p:spPr>
          <a:xfrm>
            <a:off x="2881222" y="5211004"/>
            <a:ext cx="5925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Dimensionsreduktion auf Eindimensionale Vektoren</a:t>
            </a:r>
            <a:endParaRPr lang="de-DE" dirty="0">
              <a:latin typeface="Avenir Book" panose="02000503020000020003" pitchFamily="2" charset="0"/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132EA968-3A15-01A6-4E07-EB8AC33E0ADE}"/>
              </a:ext>
            </a:extLst>
          </p:cNvPr>
          <p:cNvSpPr txBox="1"/>
          <p:nvPr/>
        </p:nvSpPr>
        <p:spPr>
          <a:xfrm>
            <a:off x="603132" y="5579217"/>
            <a:ext cx="60945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 err="1">
                <a:solidFill>
                  <a:srgbClr val="412425"/>
                </a:solidFill>
              </a:rPr>
              <a:t>Dense</a:t>
            </a:r>
            <a:r>
              <a:rPr lang="de-DE" sz="2400" dirty="0">
                <a:solidFill>
                  <a:srgbClr val="412425"/>
                </a:solidFill>
              </a:rPr>
              <a:t>: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3A8D8463-B2E0-590B-5E0C-328170053094}"/>
              </a:ext>
            </a:extLst>
          </p:cNvPr>
          <p:cNvSpPr txBox="1"/>
          <p:nvPr/>
        </p:nvSpPr>
        <p:spPr>
          <a:xfrm>
            <a:off x="644105" y="6036264"/>
            <a:ext cx="54990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Mit allen Neuronen von </a:t>
            </a:r>
            <a:r>
              <a:rPr lang="de-DE" dirty="0" err="1"/>
              <a:t>FlattenLayer</a:t>
            </a:r>
            <a:r>
              <a:rPr lang="de-DE" dirty="0"/>
              <a:t> verbunden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venir Book" panose="02000503020000020003" pitchFamily="2" charset="0"/>
              </a:rPr>
              <a:t>Schafft nicht lineare zusammenhänge</a:t>
            </a: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696192D4-CABF-9EDA-5C1B-08B5501F3A92}"/>
              </a:ext>
            </a:extLst>
          </p:cNvPr>
          <p:cNvSpPr/>
          <p:nvPr/>
        </p:nvSpPr>
        <p:spPr>
          <a:xfrm>
            <a:off x="2863971" y="4882550"/>
            <a:ext cx="5926346" cy="75049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11687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">
            <a:extLst>
              <a:ext uri="{FF2B5EF4-FFF2-40B4-BE49-F238E27FC236}">
                <a16:creationId xmlns:a16="http://schemas.microsoft.com/office/drawing/2014/main" id="{E10AC7B9-13BA-4D0B-65AD-6CF00192AD4B}"/>
              </a:ext>
            </a:extLst>
          </p:cNvPr>
          <p:cNvSpPr txBox="1">
            <a:spLocks/>
          </p:cNvSpPr>
          <p:nvPr/>
        </p:nvSpPr>
        <p:spPr>
          <a:xfrm>
            <a:off x="379004" y="-480771"/>
            <a:ext cx="6565259" cy="166259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dirty="0"/>
              <a:t>Selbsttrainierte KI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BDDD5862-BBCA-7DCC-7328-EB813076C6F0}"/>
              </a:ext>
            </a:extLst>
          </p:cNvPr>
          <p:cNvSpPr txBox="1">
            <a:spLocks/>
          </p:cNvSpPr>
          <p:nvPr/>
        </p:nvSpPr>
        <p:spPr>
          <a:xfrm>
            <a:off x="392263" y="1237289"/>
            <a:ext cx="7414641" cy="11943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4800" dirty="0">
                <a:solidFill>
                  <a:schemeClr val="bg1"/>
                </a:solidFill>
              </a:rPr>
              <a:t>Neuronale Netz 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B5F63063-0289-4CB9-BB39-824D9B2DF594}"/>
              </a:ext>
            </a:extLst>
          </p:cNvPr>
          <p:cNvSpPr txBox="1"/>
          <p:nvPr/>
        </p:nvSpPr>
        <p:spPr>
          <a:xfrm>
            <a:off x="534837" y="2872596"/>
            <a:ext cx="80714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Zwei oder drei Dimensionen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0" i="0" u="none" strike="noStrike" dirty="0">
                <a:effectLst/>
                <a:latin typeface="Avenir Book" panose="02000503020000020003" pitchFamily="2" charset="0"/>
              </a:rPr>
              <a:t>Faltet das Eingangsbild mit einem Filterkern, um Merkmale zu extrahieren</a:t>
            </a:r>
            <a:endParaRPr lang="de-DE" dirty="0">
              <a:latin typeface="Avenir Book" panose="02000503020000020003" pitchFamily="2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96AAB506-DEF4-3981-38DA-0D2D8B403E74}"/>
              </a:ext>
            </a:extLst>
          </p:cNvPr>
          <p:cNvSpPr txBox="1"/>
          <p:nvPr/>
        </p:nvSpPr>
        <p:spPr>
          <a:xfrm>
            <a:off x="536994" y="2502462"/>
            <a:ext cx="60945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 err="1">
                <a:solidFill>
                  <a:srgbClr val="412425"/>
                </a:solidFill>
              </a:rPr>
              <a:t>Convolutional</a:t>
            </a:r>
            <a:endParaRPr lang="de-DE" sz="2400" dirty="0">
              <a:solidFill>
                <a:srgbClr val="412425"/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9444424E-09FC-6C85-A94E-6E8243075D3E}"/>
              </a:ext>
            </a:extLst>
          </p:cNvPr>
          <p:cNvSpPr txBox="1"/>
          <p:nvPr/>
        </p:nvSpPr>
        <p:spPr>
          <a:xfrm>
            <a:off x="516866" y="3750416"/>
            <a:ext cx="60945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>
                <a:solidFill>
                  <a:srgbClr val="412425"/>
                </a:solidFill>
              </a:rPr>
              <a:t>Pooling: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215CA4F-2B63-B8D5-496B-7A9511330B9E}"/>
              </a:ext>
            </a:extLst>
          </p:cNvPr>
          <p:cNvSpPr txBox="1"/>
          <p:nvPr/>
        </p:nvSpPr>
        <p:spPr>
          <a:xfrm>
            <a:off x="523334" y="4137804"/>
            <a:ext cx="44791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Bekommt Ergebnisse vom </a:t>
            </a:r>
            <a:r>
              <a:rPr lang="de-DE" dirty="0" err="1"/>
              <a:t>Conv</a:t>
            </a:r>
            <a:r>
              <a:rPr lang="de-DE" dirty="0"/>
              <a:t>-Layer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0" i="0" u="none" strike="noStrike" dirty="0">
                <a:effectLst/>
                <a:latin typeface="Avenir Book" panose="02000503020000020003" pitchFamily="2" charset="0"/>
              </a:rPr>
              <a:t>Reduzierung der Dimensionalität</a:t>
            </a:r>
            <a:endParaRPr lang="de-DE" dirty="0">
              <a:latin typeface="Avenir Book" panose="02000503020000020003" pitchFamily="2" charset="0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6F978F6D-EEDD-DEE7-AEB0-780C73B453F7}"/>
              </a:ext>
            </a:extLst>
          </p:cNvPr>
          <p:cNvSpPr txBox="1"/>
          <p:nvPr/>
        </p:nvSpPr>
        <p:spPr>
          <a:xfrm>
            <a:off x="6026270" y="3876939"/>
            <a:ext cx="60945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>
                <a:solidFill>
                  <a:srgbClr val="412425"/>
                </a:solidFill>
              </a:rPr>
              <a:t>Dropout: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E398B3E3-3CC4-C6C7-7CD8-414C330CE9A5}"/>
              </a:ext>
            </a:extLst>
          </p:cNvPr>
          <p:cNvSpPr txBox="1"/>
          <p:nvPr/>
        </p:nvSpPr>
        <p:spPr>
          <a:xfrm>
            <a:off x="6075870" y="4264326"/>
            <a:ext cx="42507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Zufälliges abschalten von Neuronen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0" i="0" u="none" strike="noStrike" dirty="0">
                <a:effectLst/>
                <a:latin typeface="Avenir Book" panose="02000503020000020003" pitchFamily="2" charset="0"/>
              </a:rPr>
              <a:t>Reduzieren von </a:t>
            </a:r>
            <a:r>
              <a:rPr lang="de-DE" b="0" i="0" u="none" strike="noStrike" dirty="0" err="1">
                <a:effectLst/>
                <a:latin typeface="Avenir Book" panose="02000503020000020003" pitchFamily="2" charset="0"/>
              </a:rPr>
              <a:t>Overfitting</a:t>
            </a:r>
            <a:endParaRPr lang="de-DE" dirty="0">
              <a:latin typeface="Avenir Book" panose="02000503020000020003" pitchFamily="2" charset="0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578FF063-B545-805E-3E45-CE5E9CFD7F8C}"/>
              </a:ext>
            </a:extLst>
          </p:cNvPr>
          <p:cNvSpPr txBox="1"/>
          <p:nvPr/>
        </p:nvSpPr>
        <p:spPr>
          <a:xfrm>
            <a:off x="2874754" y="4866099"/>
            <a:ext cx="60945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>
                <a:solidFill>
                  <a:srgbClr val="412425"/>
                </a:solidFill>
              </a:rPr>
              <a:t>Flatten: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ADF7C9FC-A979-91A7-D20A-D05C0F27D2C2}"/>
              </a:ext>
            </a:extLst>
          </p:cNvPr>
          <p:cNvSpPr txBox="1"/>
          <p:nvPr/>
        </p:nvSpPr>
        <p:spPr>
          <a:xfrm>
            <a:off x="2881222" y="5211004"/>
            <a:ext cx="5925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Dimensionsreduktion auf Eindimensionale Vektoren</a:t>
            </a:r>
            <a:endParaRPr lang="de-DE" dirty="0">
              <a:latin typeface="Avenir Book" panose="02000503020000020003" pitchFamily="2" charset="0"/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132EA968-3A15-01A6-4E07-EB8AC33E0ADE}"/>
              </a:ext>
            </a:extLst>
          </p:cNvPr>
          <p:cNvSpPr txBox="1"/>
          <p:nvPr/>
        </p:nvSpPr>
        <p:spPr>
          <a:xfrm>
            <a:off x="603132" y="5579217"/>
            <a:ext cx="60945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 err="1">
                <a:solidFill>
                  <a:srgbClr val="412425"/>
                </a:solidFill>
              </a:rPr>
              <a:t>Dense</a:t>
            </a:r>
            <a:r>
              <a:rPr lang="de-DE" sz="2400" dirty="0">
                <a:solidFill>
                  <a:srgbClr val="412425"/>
                </a:solidFill>
              </a:rPr>
              <a:t>: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3A8D8463-B2E0-590B-5E0C-328170053094}"/>
              </a:ext>
            </a:extLst>
          </p:cNvPr>
          <p:cNvSpPr txBox="1"/>
          <p:nvPr/>
        </p:nvSpPr>
        <p:spPr>
          <a:xfrm>
            <a:off x="644105" y="6036264"/>
            <a:ext cx="54990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Mit allen Neuronen von </a:t>
            </a:r>
            <a:r>
              <a:rPr lang="de-DE" dirty="0" err="1"/>
              <a:t>FlattenLayer</a:t>
            </a:r>
            <a:r>
              <a:rPr lang="de-DE" dirty="0"/>
              <a:t> verbunden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venir Book" panose="02000503020000020003" pitchFamily="2" charset="0"/>
              </a:rPr>
              <a:t>Schafft nicht lineare zusammenhänge</a:t>
            </a: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335C9E53-7AA2-C938-9483-CD001BC06EA6}"/>
              </a:ext>
            </a:extLst>
          </p:cNvPr>
          <p:cNvSpPr/>
          <p:nvPr/>
        </p:nvSpPr>
        <p:spPr>
          <a:xfrm>
            <a:off x="575096" y="5621547"/>
            <a:ext cx="5549659" cy="108980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57521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81FD5077-3B43-8FD3-8425-1E3D0027F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656" y="3969327"/>
            <a:ext cx="5022630" cy="3122036"/>
          </a:xfrm>
        </p:spPr>
        <p:txBody>
          <a:bodyPr>
            <a:normAutofit/>
          </a:bodyPr>
          <a:lstStyle/>
          <a:p>
            <a:r>
              <a:rPr lang="de-DE" sz="4800">
                <a:solidFill>
                  <a:schemeClr val="bg1"/>
                </a:solidFill>
              </a:rPr>
              <a:t>Trainingsdaten</a:t>
            </a:r>
            <a:endParaRPr lang="de-DE" sz="4800" dirty="0">
              <a:solidFill>
                <a:schemeClr val="bg1"/>
              </a:solidFill>
            </a:endParaRP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2AC43AD3-B51A-43E2-3520-F421C24C05FE}"/>
              </a:ext>
            </a:extLst>
          </p:cNvPr>
          <p:cNvSpPr txBox="1">
            <a:spLocks/>
          </p:cNvSpPr>
          <p:nvPr/>
        </p:nvSpPr>
        <p:spPr>
          <a:xfrm>
            <a:off x="379004" y="-480771"/>
            <a:ext cx="6565259" cy="166259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dirty="0"/>
              <a:t>Selbsttrainierte KI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D6A8F268-1E92-9E39-B580-86FF9405DF5A}"/>
              </a:ext>
            </a:extLst>
          </p:cNvPr>
          <p:cNvSpPr txBox="1">
            <a:spLocks/>
          </p:cNvSpPr>
          <p:nvPr/>
        </p:nvSpPr>
        <p:spPr>
          <a:xfrm>
            <a:off x="366385" y="1237289"/>
            <a:ext cx="5022630" cy="11943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4800" dirty="0">
                <a:solidFill>
                  <a:schemeClr val="bg1"/>
                </a:solidFill>
              </a:rPr>
              <a:t>Trainieren der KI: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13CC84F-05AA-F43F-315D-C2F6FB5D9D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3612" y="2312894"/>
            <a:ext cx="7988222" cy="454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0546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81FD5077-3B43-8FD3-8425-1E3D0027F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656" y="3969327"/>
            <a:ext cx="5022630" cy="3122036"/>
          </a:xfrm>
        </p:spPr>
        <p:txBody>
          <a:bodyPr>
            <a:normAutofit/>
          </a:bodyPr>
          <a:lstStyle/>
          <a:p>
            <a:r>
              <a:rPr lang="de-DE" sz="4800">
                <a:solidFill>
                  <a:schemeClr val="bg1"/>
                </a:solidFill>
              </a:rPr>
              <a:t>Trainingsdaten</a:t>
            </a:r>
            <a:endParaRPr lang="de-DE" sz="4800" dirty="0">
              <a:solidFill>
                <a:schemeClr val="bg1"/>
              </a:solidFill>
            </a:endParaRP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2AC43AD3-B51A-43E2-3520-F421C24C05FE}"/>
              </a:ext>
            </a:extLst>
          </p:cNvPr>
          <p:cNvSpPr txBox="1">
            <a:spLocks/>
          </p:cNvSpPr>
          <p:nvPr/>
        </p:nvSpPr>
        <p:spPr>
          <a:xfrm>
            <a:off x="379004" y="-480771"/>
            <a:ext cx="6565259" cy="166259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dirty="0"/>
              <a:t>Selbsttrainierte KI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D6A8F268-1E92-9E39-B580-86FF9405DF5A}"/>
              </a:ext>
            </a:extLst>
          </p:cNvPr>
          <p:cNvSpPr txBox="1">
            <a:spLocks/>
          </p:cNvSpPr>
          <p:nvPr/>
        </p:nvSpPr>
        <p:spPr>
          <a:xfrm>
            <a:off x="366385" y="1237289"/>
            <a:ext cx="5022630" cy="11943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4800" dirty="0">
                <a:solidFill>
                  <a:schemeClr val="bg1"/>
                </a:solidFill>
              </a:rPr>
              <a:t>Testen der KI: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631090DF-0A35-3498-298B-7F29525D31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5622" y="2073709"/>
            <a:ext cx="7210645" cy="502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3243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81FD5077-3B43-8FD3-8425-1E3D0027F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656" y="3969327"/>
            <a:ext cx="5022630" cy="3122036"/>
          </a:xfrm>
        </p:spPr>
        <p:txBody>
          <a:bodyPr>
            <a:normAutofit/>
          </a:bodyPr>
          <a:lstStyle/>
          <a:p>
            <a:r>
              <a:rPr lang="de-DE" sz="4800">
                <a:solidFill>
                  <a:schemeClr val="bg1"/>
                </a:solidFill>
              </a:rPr>
              <a:t>Trainingsdaten</a:t>
            </a:r>
            <a:endParaRPr lang="de-DE" sz="4800" dirty="0">
              <a:solidFill>
                <a:schemeClr val="bg1"/>
              </a:solidFill>
            </a:endParaRP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2AC43AD3-B51A-43E2-3520-F421C24C05FE}"/>
              </a:ext>
            </a:extLst>
          </p:cNvPr>
          <p:cNvSpPr txBox="1">
            <a:spLocks/>
          </p:cNvSpPr>
          <p:nvPr/>
        </p:nvSpPr>
        <p:spPr>
          <a:xfrm>
            <a:off x="379004" y="-480771"/>
            <a:ext cx="6565259" cy="166259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dirty="0"/>
              <a:t>Selbsttrainierte KI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D6A8F268-1E92-9E39-B580-86FF9405DF5A}"/>
              </a:ext>
            </a:extLst>
          </p:cNvPr>
          <p:cNvSpPr txBox="1">
            <a:spLocks/>
          </p:cNvSpPr>
          <p:nvPr/>
        </p:nvSpPr>
        <p:spPr>
          <a:xfrm>
            <a:off x="366385" y="1237289"/>
            <a:ext cx="5022630" cy="11943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4800" dirty="0">
                <a:solidFill>
                  <a:schemeClr val="bg1"/>
                </a:solidFill>
              </a:rPr>
              <a:t>Testen der KI: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309C7FF-43EE-9180-3E57-4760A89646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0823" y="2019922"/>
            <a:ext cx="7288306" cy="5080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6597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81FD5077-3B43-8FD3-8425-1E3D0027F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656" y="3969327"/>
            <a:ext cx="5022630" cy="3122036"/>
          </a:xfrm>
        </p:spPr>
        <p:txBody>
          <a:bodyPr>
            <a:normAutofit/>
          </a:bodyPr>
          <a:lstStyle/>
          <a:p>
            <a:r>
              <a:rPr lang="de-DE" sz="4800" dirty="0">
                <a:solidFill>
                  <a:schemeClr val="bg1"/>
                </a:solidFill>
              </a:rPr>
              <a:t>Trainingsdaten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2AC43AD3-B51A-43E2-3520-F421C24C05FE}"/>
              </a:ext>
            </a:extLst>
          </p:cNvPr>
          <p:cNvSpPr txBox="1">
            <a:spLocks/>
          </p:cNvSpPr>
          <p:nvPr/>
        </p:nvSpPr>
        <p:spPr>
          <a:xfrm>
            <a:off x="379004" y="-480771"/>
            <a:ext cx="6565259" cy="166259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dirty="0"/>
              <a:t>Selbsttrainierte KI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D6A8F268-1E92-9E39-B580-86FF9405DF5A}"/>
              </a:ext>
            </a:extLst>
          </p:cNvPr>
          <p:cNvSpPr txBox="1">
            <a:spLocks/>
          </p:cNvSpPr>
          <p:nvPr/>
        </p:nvSpPr>
        <p:spPr>
          <a:xfrm>
            <a:off x="366384" y="1237289"/>
            <a:ext cx="8212839" cy="1194344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4800" dirty="0">
                <a:solidFill>
                  <a:schemeClr val="bg1"/>
                </a:solidFill>
              </a:rPr>
              <a:t>Testen der KI - nicht immer Perfekt: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9499BB2-A215-0565-83F5-40826734AD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3918" y="2073709"/>
            <a:ext cx="7256929" cy="5058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454887"/>
      </p:ext>
    </p:extLst>
  </p:cSld>
  <p:clrMapOvr>
    <a:masterClrMapping/>
  </p:clrMapOvr>
</p:sld>
</file>

<file path=ppt/theme/theme1.xml><?xml version="1.0" encoding="utf-8"?>
<a:theme xmlns:a="http://schemas.openxmlformats.org/drawingml/2006/main" name="MatrixVTI">
  <a:themeElements>
    <a:clrScheme name="AnalogousFromRegularSeedRightStep">
      <a:dk1>
        <a:srgbClr val="000000"/>
      </a:dk1>
      <a:lt1>
        <a:srgbClr val="FFFFFF"/>
      </a:lt1>
      <a:dk2>
        <a:srgbClr val="412426"/>
      </a:dk2>
      <a:lt2>
        <a:srgbClr val="E2E8E8"/>
      </a:lt2>
      <a:accent1>
        <a:srgbClr val="C34D54"/>
      </a:accent1>
      <a:accent2>
        <a:srgbClr val="B1643B"/>
      </a:accent2>
      <a:accent3>
        <a:srgbClr val="BBA149"/>
      </a:accent3>
      <a:accent4>
        <a:srgbClr val="98AD39"/>
      </a:accent4>
      <a:accent5>
        <a:srgbClr val="72B346"/>
      </a:accent5>
      <a:accent6>
        <a:srgbClr val="3BB13D"/>
      </a:accent6>
      <a:hlink>
        <a:srgbClr val="30928B"/>
      </a:hlink>
      <a:folHlink>
        <a:srgbClr val="7F7F7F"/>
      </a:folHlink>
    </a:clrScheme>
    <a:fontScheme name="Custom 4">
      <a:majorFont>
        <a:latin typeface="Bahnschrif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trixVTI" id="{A2576CCC-A559-4FD4-A542-772649F65A84}" vid="{5CBC41A9-80A0-44C6-90CD-6D863034352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416</Words>
  <Application>Microsoft Macintosh PowerPoint</Application>
  <PresentationFormat>Breitbild</PresentationFormat>
  <Paragraphs>127</Paragraphs>
  <Slides>20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20</vt:i4>
      </vt:variant>
    </vt:vector>
  </HeadingPairs>
  <TitlesOfParts>
    <vt:vector size="25" baseType="lpstr">
      <vt:lpstr>Arial</vt:lpstr>
      <vt:lpstr>Avenir Book</vt:lpstr>
      <vt:lpstr>Avenir Next LT Pro</vt:lpstr>
      <vt:lpstr>Bahnschrift</vt:lpstr>
      <vt:lpstr>MatrixVTI</vt:lpstr>
      <vt:lpstr>Road Damage Detection</vt:lpstr>
      <vt:lpstr>Unser Test</vt:lpstr>
      <vt:lpstr>OpenCV</vt:lpstr>
      <vt:lpstr>OpenCV - Funktionsweise</vt:lpstr>
      <vt:lpstr>OpenCV - Ergebnisse</vt:lpstr>
      <vt:lpstr>OpenCV - Ergebnisse</vt:lpstr>
      <vt:lpstr>Selbsttrainierte KI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Road Damage Detection</dc:title>
  <dc:creator>Sinan Isik</dc:creator>
  <cp:lastModifiedBy>Alessio Todaro</cp:lastModifiedBy>
  <cp:revision>2</cp:revision>
  <dcterms:created xsi:type="dcterms:W3CDTF">2024-05-14T09:14:52Z</dcterms:created>
  <dcterms:modified xsi:type="dcterms:W3CDTF">2024-05-15T19:18:44Z</dcterms:modified>
</cp:coreProperties>
</file>