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0" r:id="rId5"/>
    <p:sldId id="262" r:id="rId6"/>
    <p:sldId id="265" r:id="rId7"/>
    <p:sldId id="257" r:id="rId8"/>
    <p:sldId id="263" r:id="rId9"/>
    <p:sldId id="264" r:id="rId10"/>
    <p:sldId id="266" r:id="rId11"/>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F6E583-AD2B-A040-8854-9D44C4529E5C}" v="1330" dt="2024-06-12T16:10:12.939"/>
    <p1510:client id="{B5C57C72-4F5C-4FEA-8515-0275A96D5308}" v="5" dt="2024-06-12T14:41:21.4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09"/>
    <p:restoredTop sz="94689"/>
  </p:normalViewPr>
  <p:slideViewPr>
    <p:cSldViewPr snapToGrid="0" showGuides="1">
      <p:cViewPr varScale="1">
        <p:scale>
          <a:sx n="135" d="100"/>
          <a:sy n="135" d="100"/>
        </p:scale>
        <p:origin x="192" y="3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6EA78C-65F2-F482-711A-74197BBC05A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4CB195AC-0274-86B9-58B9-B2E1D29F19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971D73A-052A-AF8B-DC7E-582EDB2A947A}"/>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5" name="Fußzeilenplatzhalter 4">
            <a:extLst>
              <a:ext uri="{FF2B5EF4-FFF2-40B4-BE49-F238E27FC236}">
                <a16:creationId xmlns:a16="http://schemas.microsoft.com/office/drawing/2014/main" id="{02AE5E69-AB04-59C3-C79F-4E26CE98E91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0FE1654-99EB-A0E5-896E-D65D37762B96}"/>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1509393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5A5F83-3F3F-50B8-C070-E1C89FE6BED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0524E7A-980E-3AE1-D7DF-01B8D5B65F6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3F970CE-C3A2-34DD-C933-081429748943}"/>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5" name="Fußzeilenplatzhalter 4">
            <a:extLst>
              <a:ext uri="{FF2B5EF4-FFF2-40B4-BE49-F238E27FC236}">
                <a16:creationId xmlns:a16="http://schemas.microsoft.com/office/drawing/2014/main" id="{DFC48C02-2C25-A697-8408-918D2F2E050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2C0CF0D-B3AE-FBAE-9DF4-7406379D6524}"/>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37927682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72D5DDD-384F-93FC-DDAA-35275EAB59B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71F42CA2-6559-673B-A75D-041C2EAFAE6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01BB1AF3-B438-C16D-EB79-CA25EEA481D7}"/>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5" name="Fußzeilenplatzhalter 4">
            <a:extLst>
              <a:ext uri="{FF2B5EF4-FFF2-40B4-BE49-F238E27FC236}">
                <a16:creationId xmlns:a16="http://schemas.microsoft.com/office/drawing/2014/main" id="{9C413AC5-796A-97D2-D588-66150D60D2B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324C19A-2856-E6FF-FF3A-40585FC38FEE}"/>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474105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86E05B-7CCF-EE8C-46E1-33AE4E5E264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9DF30EC-77ED-68BC-D427-38C09C2DB6C4}"/>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F3414A9-032A-7D22-2F7C-B670C7B4C38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3A136B2-3B68-34F2-EAF2-A0DFE108DDC1}"/>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6" name="Fußzeilenplatzhalter 5">
            <a:extLst>
              <a:ext uri="{FF2B5EF4-FFF2-40B4-BE49-F238E27FC236}">
                <a16:creationId xmlns:a16="http://schemas.microsoft.com/office/drawing/2014/main" id="{89C56710-3AAF-C744-5A66-2A1D7467741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4646410-2C7C-A43D-5307-0E12964129A6}"/>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31735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B90BA2-4C01-E70C-7982-88264B6C3D3B}"/>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5C72304-1946-659F-D2FC-C3C794AFF4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C66031B-363A-C76D-FD09-EC0E25281AD1}"/>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A2EE423F-2679-A065-6ACF-92576CFABA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CB3C80C-478A-7DE6-D572-4FDE58E155B3}"/>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50E89E6D-2340-01D9-1EB8-E053E43B460C}"/>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8" name="Fußzeilenplatzhalter 7">
            <a:extLst>
              <a:ext uri="{FF2B5EF4-FFF2-40B4-BE49-F238E27FC236}">
                <a16:creationId xmlns:a16="http://schemas.microsoft.com/office/drawing/2014/main" id="{2EE4A02D-4126-E8CC-B972-6D3E4DC98BEC}"/>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3BA0F776-2503-E3FB-CAA9-1AC4F72C2D87}"/>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344516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200327-6901-4470-020C-234B6E30966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D9B9B0D-B9BF-ABDE-57FE-F09E09870372}"/>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4" name="Fußzeilenplatzhalter 3">
            <a:extLst>
              <a:ext uri="{FF2B5EF4-FFF2-40B4-BE49-F238E27FC236}">
                <a16:creationId xmlns:a16="http://schemas.microsoft.com/office/drawing/2014/main" id="{A56991B9-7A8D-081B-DD90-C2EF9E56AAA1}"/>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251CEC21-AAEF-314F-171E-FF747B826EA7}"/>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1779148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DB6EBC15-CB2C-04DD-39A9-E64E7A1C48CC}"/>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3" name="Fußzeilenplatzhalter 2">
            <a:extLst>
              <a:ext uri="{FF2B5EF4-FFF2-40B4-BE49-F238E27FC236}">
                <a16:creationId xmlns:a16="http://schemas.microsoft.com/office/drawing/2014/main" id="{0808D6D6-D50A-2A79-C2B1-E074488325FE}"/>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7C52A062-0A1C-6228-4C4B-00A4DC45BEC5}"/>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3658998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85A4BC-19D7-B5C3-ABD6-019D359201F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2DD1141C-B880-5630-F14C-46B0F4E64B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7F7C1CA1-AE3E-731B-C04B-9A00F7FCDD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C15BFC9E-A62C-A86B-4130-97736B40A664}"/>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6" name="Fußzeilenplatzhalter 5">
            <a:extLst>
              <a:ext uri="{FF2B5EF4-FFF2-40B4-BE49-F238E27FC236}">
                <a16:creationId xmlns:a16="http://schemas.microsoft.com/office/drawing/2014/main" id="{8E1A2728-C25D-3113-7FE7-21A36DC8BEB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736C456-FE6E-97AC-8C42-5964BD7B94C2}"/>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9752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B37ADB-C1F5-8D07-E488-735874A8D9E1}"/>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C77697CA-30C9-F4E3-2D69-7D6DAF85C35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F686E8E4-A750-A1D7-2A72-E48B2275AA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1180B4BC-8953-9AD2-0EB3-E892FAA43E3A}"/>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6" name="Fußzeilenplatzhalter 5">
            <a:extLst>
              <a:ext uri="{FF2B5EF4-FFF2-40B4-BE49-F238E27FC236}">
                <a16:creationId xmlns:a16="http://schemas.microsoft.com/office/drawing/2014/main" id="{917E27F7-BC37-FDCB-C7E9-35FF09FBCB3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65B989F-A06A-799E-D18E-B81DBD1CC7F3}"/>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4032307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4EABB6-B4FD-99DF-FA68-C0278CA961F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19B26B0-9866-8CF6-59F7-E4360B3AF56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F2AE890D-9BE7-9074-6DEE-D6B8A3BFB712}"/>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5" name="Fußzeilenplatzhalter 4">
            <a:extLst>
              <a:ext uri="{FF2B5EF4-FFF2-40B4-BE49-F238E27FC236}">
                <a16:creationId xmlns:a16="http://schemas.microsoft.com/office/drawing/2014/main" id="{68E85359-D77C-6344-BA35-245168F70EB0}"/>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D43D0E2-F544-03C9-DC4D-DE572D7C93D6}"/>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1259767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C5C8E1C4-51AB-1FEC-ED7B-FE171E814E1C}"/>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EA14137-86DC-4372-DC06-21005797A1E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5E54E3C-86F1-3B25-2830-DCBC8E6DEB1B}"/>
              </a:ext>
            </a:extLst>
          </p:cNvPr>
          <p:cNvSpPr>
            <a:spLocks noGrp="1"/>
          </p:cNvSpPr>
          <p:nvPr>
            <p:ph type="dt" sz="half" idx="10"/>
          </p:nvPr>
        </p:nvSpPr>
        <p:spPr/>
        <p:txBody>
          <a:bodyPr/>
          <a:lstStyle/>
          <a:p>
            <a:fld id="{80B8497F-14E3-774F-BAB3-C7C3DDB61369}" type="datetimeFigureOut">
              <a:rPr lang="de-DE" smtClean="0"/>
              <a:t>12.06.24</a:t>
            </a:fld>
            <a:endParaRPr lang="de-DE"/>
          </a:p>
        </p:txBody>
      </p:sp>
      <p:sp>
        <p:nvSpPr>
          <p:cNvPr id="5" name="Fußzeilenplatzhalter 4">
            <a:extLst>
              <a:ext uri="{FF2B5EF4-FFF2-40B4-BE49-F238E27FC236}">
                <a16:creationId xmlns:a16="http://schemas.microsoft.com/office/drawing/2014/main" id="{8E08B245-3D48-88E1-69D3-A3F535B454B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895F64E-532D-0901-4AE1-AE4A6036E201}"/>
              </a:ext>
            </a:extLst>
          </p:cNvPr>
          <p:cNvSpPr>
            <a:spLocks noGrp="1"/>
          </p:cNvSpPr>
          <p:nvPr>
            <p:ph type="sldNum" sz="quarter" idx="12"/>
          </p:nvPr>
        </p:nvSpPr>
        <p:spPr/>
        <p:txBody>
          <a:bodyPr/>
          <a:lstStyle/>
          <a:p>
            <a:fld id="{5BF0B22D-8039-E64E-868B-DB99299D756C}" type="slidenum">
              <a:rPr lang="de-DE" smtClean="0"/>
              <a:t>‹Nr.›</a:t>
            </a:fld>
            <a:endParaRPr lang="de-DE"/>
          </a:p>
        </p:txBody>
      </p:sp>
    </p:spTree>
    <p:extLst>
      <p:ext uri="{BB962C8B-B14F-4D97-AF65-F5344CB8AC3E}">
        <p14:creationId xmlns:p14="http://schemas.microsoft.com/office/powerpoint/2010/main" val="3539070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FFFDB088-7B18-D3AE-151C-A8F683B11A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EFBE766-1A01-1256-21A6-D44A173F66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05F5098-7671-1380-742B-F74563CD73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0B8497F-14E3-774F-BAB3-C7C3DDB61369}" type="datetimeFigureOut">
              <a:rPr lang="de-DE" smtClean="0"/>
              <a:t>12.06.24</a:t>
            </a:fld>
            <a:endParaRPr lang="de-DE"/>
          </a:p>
        </p:txBody>
      </p:sp>
      <p:sp>
        <p:nvSpPr>
          <p:cNvPr id="5" name="Fußzeilenplatzhalter 4">
            <a:extLst>
              <a:ext uri="{FF2B5EF4-FFF2-40B4-BE49-F238E27FC236}">
                <a16:creationId xmlns:a16="http://schemas.microsoft.com/office/drawing/2014/main" id="{BBC622D7-A23B-B0B6-1D73-7A37B1ED22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D485D7F4-2391-D82B-FC70-CDD3DC58DE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BF0B22D-8039-E64E-868B-DB99299D756C}" type="slidenum">
              <a:rPr lang="de-DE" smtClean="0"/>
              <a:t>‹Nr.›</a:t>
            </a:fld>
            <a:endParaRPr lang="de-DE"/>
          </a:p>
        </p:txBody>
      </p:sp>
    </p:spTree>
    <p:extLst>
      <p:ext uri="{BB962C8B-B14F-4D97-AF65-F5344CB8AC3E}">
        <p14:creationId xmlns:p14="http://schemas.microsoft.com/office/powerpoint/2010/main" val="2082801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37" name="Rectangle 218">
            <a:extLst>
              <a:ext uri="{FF2B5EF4-FFF2-40B4-BE49-F238E27FC236}">
                <a16:creationId xmlns:a16="http://schemas.microsoft.com/office/drawing/2014/main" id="{1DF91F20-B96F-4F77-AC3E-2CDD3BAA1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20">
            <a:extLst>
              <a:ext uri="{FF2B5EF4-FFF2-40B4-BE49-F238E27FC236}">
                <a16:creationId xmlns:a16="http://schemas.microsoft.com/office/drawing/2014/main" id="{C3D487F7-9050-4871-B351-34A72ADB2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8111296"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222">
            <a:extLst>
              <a:ext uri="{FF2B5EF4-FFF2-40B4-BE49-F238E27FC236}">
                <a16:creationId xmlns:a16="http://schemas.microsoft.com/office/drawing/2014/main" id="{F43C27DD-EF6A-4C48-9669-C2970E71A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858281" y="-401562"/>
            <a:ext cx="6858004" cy="7661129"/>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0" name="Rectangle 224">
            <a:extLst>
              <a:ext uri="{FF2B5EF4-FFF2-40B4-BE49-F238E27FC236}">
                <a16:creationId xmlns:a16="http://schemas.microsoft.com/office/drawing/2014/main" id="{C84384FE-1C88-4CAA-8FB8-2313A3AE7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1"/>
            <a:ext cx="8118331" cy="6858000"/>
          </a:xfrm>
          <a:prstGeom prst="rect">
            <a:avLst/>
          </a:prstGeom>
          <a:gradFill>
            <a:gsLst>
              <a:gs pos="14000">
                <a:schemeClr val="accent1">
                  <a:alpha val="0"/>
                </a:schemeClr>
              </a:gs>
              <a:gs pos="100000">
                <a:srgbClr val="000000">
                  <a:alpha val="82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1" name="Oval 240">
            <a:extLst>
              <a:ext uri="{FF2B5EF4-FFF2-40B4-BE49-F238E27FC236}">
                <a16:creationId xmlns:a16="http://schemas.microsoft.com/office/drawing/2014/main" id="{87B6A113-58CD-406C-BCE4-6E1F1F2BE6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449520">
            <a:off x="2569700" y="983306"/>
            <a:ext cx="5005754" cy="5005754"/>
          </a:xfrm>
          <a:prstGeom prst="ellipse">
            <a:avLst/>
          </a:prstGeom>
          <a:gradFill>
            <a:gsLst>
              <a:gs pos="17000">
                <a:schemeClr val="accent1">
                  <a:lumMod val="75000"/>
                  <a:alpha val="0"/>
                </a:schemeClr>
              </a:gs>
              <a:gs pos="82000">
                <a:srgbClr val="000000">
                  <a:alpha val="24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1011948" y="857251"/>
            <a:ext cx="6219582" cy="3160113"/>
          </a:xfrm>
        </p:spPr>
        <p:txBody>
          <a:bodyPr anchor="b">
            <a:normAutofit/>
          </a:bodyPr>
          <a:lstStyle/>
          <a:p>
            <a:pPr algn="l"/>
            <a:r>
              <a:rPr lang="de-DE" sz="4400" b="0" i="0" u="none" strike="noStrike" dirty="0">
                <a:solidFill>
                  <a:schemeClr val="bg1"/>
                </a:solidFill>
                <a:effectLst/>
              </a:rPr>
              <a:t>WLAN-Hacking: Methoden und Schutzmaßnahmen</a:t>
            </a:r>
          </a:p>
        </p:txBody>
      </p:sp>
      <p:sp>
        <p:nvSpPr>
          <p:cNvPr id="242" name="Rectangle 228">
            <a:extLst>
              <a:ext uri="{FF2B5EF4-FFF2-40B4-BE49-F238E27FC236}">
                <a16:creationId xmlns:a16="http://schemas.microsoft.com/office/drawing/2014/main" id="{05A1AA86-B7E6-4C02-AA34-F1A25CD4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4354178"/>
            <a:ext cx="8118330" cy="2503817"/>
          </a:xfrm>
          <a:prstGeom prst="rect">
            <a:avLst/>
          </a:prstGeom>
          <a:gradFill>
            <a:gsLst>
              <a:gs pos="0">
                <a:schemeClr val="accent1">
                  <a:lumMod val="75000"/>
                  <a:alpha val="33000"/>
                </a:schemeClr>
              </a:gs>
              <a:gs pos="83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Wi-Fi">
            <a:extLst>
              <a:ext uri="{FF2B5EF4-FFF2-40B4-BE49-F238E27FC236}">
                <a16:creationId xmlns:a16="http://schemas.microsoft.com/office/drawing/2014/main" id="{1B4E1E22-3FAB-7FBC-1760-7EDD22F959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60981" y="1842090"/>
            <a:ext cx="3173819" cy="3173819"/>
          </a:xfrm>
          <a:prstGeom prst="rect">
            <a:avLst/>
          </a:prstGeom>
        </p:spPr>
      </p:pic>
    </p:spTree>
    <p:extLst>
      <p:ext uri="{BB962C8B-B14F-4D97-AF65-F5344CB8AC3E}">
        <p14:creationId xmlns:p14="http://schemas.microsoft.com/office/powerpoint/2010/main" val="2520852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26">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5596501" y="489508"/>
            <a:ext cx="5754896" cy="1667569"/>
          </a:xfrm>
        </p:spPr>
        <p:txBody>
          <a:bodyPr vert="horz" lIns="91440" tIns="45720" rIns="91440" bIns="45720" rtlCol="0" anchor="b">
            <a:normAutofit/>
          </a:bodyPr>
          <a:lstStyle/>
          <a:p>
            <a:r>
              <a:rPr lang="en-US" sz="4000" b="0" i="0" u="none" strike="noStrike" kern="1200" dirty="0">
                <a:solidFill>
                  <a:schemeClr val="tx1"/>
                </a:solidFill>
                <a:effectLst/>
                <a:latin typeface="+mj-lt"/>
                <a:ea typeface="+mj-ea"/>
                <a:cs typeface="+mj-cs"/>
              </a:rPr>
              <a:t>WPA/WPA2 </a:t>
            </a:r>
            <a:r>
              <a:rPr lang="en-US" sz="4000" b="0" i="0" u="none" strike="noStrike" kern="1200" dirty="0" err="1">
                <a:solidFill>
                  <a:schemeClr val="tx1"/>
                </a:solidFill>
                <a:effectLst/>
                <a:latin typeface="+mj-lt"/>
                <a:ea typeface="+mj-ea"/>
                <a:cs typeface="+mj-cs"/>
              </a:rPr>
              <a:t>Überprüfung</a:t>
            </a:r>
            <a:endParaRPr lang="en-US" sz="4000" kern="1200" dirty="0">
              <a:solidFill>
                <a:schemeClr val="tx1"/>
              </a:solidFill>
              <a:latin typeface="+mj-lt"/>
              <a:ea typeface="+mj-ea"/>
              <a:cs typeface="+mj-cs"/>
            </a:endParaRPr>
          </a:p>
        </p:txBody>
      </p:sp>
      <p:pic>
        <p:nvPicPr>
          <p:cNvPr id="7" name="Graphic 6" descr="Wi-Fi">
            <a:extLst>
              <a:ext uri="{FF2B5EF4-FFF2-40B4-BE49-F238E27FC236}">
                <a16:creationId xmlns:a16="http://schemas.microsoft.com/office/drawing/2014/main" id="{1B4E1E22-3FAB-7FBC-1760-7EDD22F959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
        <p:nvSpPr>
          <p:cNvPr id="3" name="Textfeld 2">
            <a:extLst>
              <a:ext uri="{FF2B5EF4-FFF2-40B4-BE49-F238E27FC236}">
                <a16:creationId xmlns:a16="http://schemas.microsoft.com/office/drawing/2014/main" id="{B9847513-65BF-4480-7F2C-371FC9D298C4}"/>
              </a:ext>
            </a:extLst>
          </p:cNvPr>
          <p:cNvSpPr txBox="1"/>
          <p:nvPr/>
        </p:nvSpPr>
        <p:spPr>
          <a:xfrm>
            <a:off x="5596502" y="2405894"/>
            <a:ext cx="5754896" cy="3197464"/>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dirty="0"/>
              <a:t>WPA und WPA2: </a:t>
            </a:r>
            <a:r>
              <a:rPr lang="en-US" sz="2000" dirty="0" err="1"/>
              <a:t>Sicherheitsprotokolle</a:t>
            </a:r>
            <a:r>
              <a:rPr lang="en-US" sz="2000" dirty="0"/>
              <a:t> von WLAN-</a:t>
            </a:r>
            <a:r>
              <a:rPr lang="en-US" sz="2000" dirty="0" err="1"/>
              <a:t>Netzwerken</a:t>
            </a:r>
            <a:endParaRPr lang="en-US" sz="2000" dirty="0"/>
          </a:p>
          <a:p>
            <a:pPr marL="285750" indent="-228600">
              <a:lnSpc>
                <a:spcPct val="90000"/>
              </a:lnSpc>
              <a:spcAft>
                <a:spcPts val="600"/>
              </a:spcAft>
              <a:buFont typeface="Arial" panose="020B0604020202020204" pitchFamily="34" charset="0"/>
              <a:buChar char="•"/>
            </a:pPr>
            <a:r>
              <a:rPr lang="en-US" sz="2000" dirty="0" err="1"/>
              <a:t>Überprüfung</a:t>
            </a:r>
            <a:r>
              <a:rPr lang="en-US" sz="2000" dirty="0"/>
              <a:t>, </a:t>
            </a:r>
            <a:r>
              <a:rPr lang="en-US" sz="2000" dirty="0" err="1"/>
              <a:t>ob</a:t>
            </a:r>
            <a:r>
              <a:rPr lang="en-US" sz="2000" dirty="0"/>
              <a:t> </a:t>
            </a:r>
            <a:r>
              <a:rPr lang="en-US" sz="2000" dirty="0" err="1"/>
              <a:t>Netzwerk</a:t>
            </a:r>
            <a:r>
              <a:rPr lang="en-US" sz="2000" dirty="0"/>
              <a:t> WPA </a:t>
            </a:r>
            <a:r>
              <a:rPr lang="en-US" sz="2000" dirty="0" err="1"/>
              <a:t>oder</a:t>
            </a:r>
            <a:r>
              <a:rPr lang="en-US" sz="2000" dirty="0"/>
              <a:t> WPA2 </a:t>
            </a:r>
            <a:r>
              <a:rPr lang="en-US" sz="2000" dirty="0" err="1"/>
              <a:t>verwendet</a:t>
            </a:r>
            <a:r>
              <a:rPr lang="en-US" sz="2000" dirty="0"/>
              <a:t>.</a:t>
            </a:r>
          </a:p>
          <a:p>
            <a:pPr marL="285750" indent="-228600">
              <a:lnSpc>
                <a:spcPct val="90000"/>
              </a:lnSpc>
              <a:spcAft>
                <a:spcPts val="600"/>
              </a:spcAft>
              <a:buFont typeface="Arial" panose="020B0604020202020204" pitchFamily="34" charset="0"/>
              <a:buChar char="•"/>
            </a:pPr>
            <a:r>
              <a:rPr lang="en-US" sz="2000" dirty="0" err="1"/>
              <a:t>airmon</a:t>
            </a:r>
            <a:r>
              <a:rPr lang="en-US" sz="2000" dirty="0"/>
              <a:t>-ng und </a:t>
            </a:r>
            <a:r>
              <a:rPr lang="en-US" sz="2000" dirty="0" err="1"/>
              <a:t>airodump</a:t>
            </a:r>
            <a:r>
              <a:rPr lang="en-US" sz="2000" dirty="0"/>
              <a:t>-ng </a:t>
            </a:r>
            <a:r>
              <a:rPr lang="en-US" sz="2000" dirty="0" err="1"/>
              <a:t>zum</a:t>
            </a:r>
            <a:r>
              <a:rPr lang="en-US" sz="2000" dirty="0"/>
              <a:t> </a:t>
            </a:r>
            <a:r>
              <a:rPr lang="en-US" sz="2000" dirty="0" err="1"/>
              <a:t>identifizieren</a:t>
            </a:r>
            <a:endParaRPr lang="en-US" sz="2000" dirty="0"/>
          </a:p>
        </p:txBody>
      </p:sp>
      <p:sp>
        <p:nvSpPr>
          <p:cNvPr id="36" name="Rectangle 28">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0">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305642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0">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914402" y="489508"/>
            <a:ext cx="5181597" cy="1655482"/>
          </a:xfrm>
        </p:spPr>
        <p:txBody>
          <a:bodyPr vert="horz" lIns="91440" tIns="45720" rIns="91440" bIns="45720" rtlCol="0" anchor="b">
            <a:normAutofit/>
          </a:bodyPr>
          <a:lstStyle/>
          <a:p>
            <a:r>
              <a:rPr lang="en-US" sz="4000" b="0" i="0" u="none" strike="noStrike" kern="1200" dirty="0" err="1">
                <a:solidFill>
                  <a:schemeClr val="tx1"/>
                </a:solidFill>
                <a:effectLst/>
                <a:latin typeface="+mj-lt"/>
                <a:ea typeface="+mj-ea"/>
                <a:cs typeface="+mj-cs"/>
              </a:rPr>
              <a:t>Deauthentication</a:t>
            </a:r>
            <a:r>
              <a:rPr lang="en-US" sz="4000" b="0" i="0" u="none" strike="noStrike" kern="1200" dirty="0">
                <a:solidFill>
                  <a:schemeClr val="tx1"/>
                </a:solidFill>
                <a:effectLst/>
                <a:latin typeface="+mj-lt"/>
                <a:ea typeface="+mj-ea"/>
                <a:cs typeface="+mj-cs"/>
              </a:rPr>
              <a:t> Angriff</a:t>
            </a:r>
            <a:endParaRPr lang="en-US" sz="4000" kern="1200" dirty="0">
              <a:solidFill>
                <a:schemeClr val="tx1"/>
              </a:solidFill>
              <a:latin typeface="+mj-lt"/>
              <a:ea typeface="+mj-ea"/>
              <a:cs typeface="+mj-cs"/>
            </a:endParaRPr>
          </a:p>
        </p:txBody>
      </p:sp>
      <p:sp>
        <p:nvSpPr>
          <p:cNvPr id="3" name="Textfeld 2">
            <a:extLst>
              <a:ext uri="{FF2B5EF4-FFF2-40B4-BE49-F238E27FC236}">
                <a16:creationId xmlns:a16="http://schemas.microsoft.com/office/drawing/2014/main" id="{B9847513-65BF-4480-7F2C-371FC9D298C4}"/>
              </a:ext>
            </a:extLst>
          </p:cNvPr>
          <p:cNvSpPr txBox="1"/>
          <p:nvPr/>
        </p:nvSpPr>
        <p:spPr>
          <a:xfrm>
            <a:off x="914402" y="2418408"/>
            <a:ext cx="5181598" cy="3409898"/>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dirty="0" err="1"/>
              <a:t>Ziel</a:t>
            </a:r>
            <a:r>
              <a:rPr lang="en-US" sz="2000" dirty="0"/>
              <a:t>: Alle </a:t>
            </a:r>
            <a:r>
              <a:rPr lang="en-US" sz="2000" dirty="0" err="1"/>
              <a:t>Geräte</a:t>
            </a:r>
            <a:r>
              <a:rPr lang="en-US" sz="2000" dirty="0"/>
              <a:t> </a:t>
            </a:r>
            <a:r>
              <a:rPr lang="en-US" sz="2000" dirty="0" err="1"/>
              <a:t>im</a:t>
            </a:r>
            <a:r>
              <a:rPr lang="en-US" sz="2000" dirty="0"/>
              <a:t> </a:t>
            </a:r>
            <a:r>
              <a:rPr lang="en-US" sz="2000" dirty="0" err="1"/>
              <a:t>Netzwerk</a:t>
            </a:r>
            <a:r>
              <a:rPr lang="en-US" sz="2000" dirty="0"/>
              <a:t> </a:t>
            </a:r>
            <a:r>
              <a:rPr lang="en-US" sz="2000" dirty="0" err="1"/>
              <a:t>abmelden</a:t>
            </a:r>
            <a:endParaRPr lang="en-US" sz="2000" dirty="0"/>
          </a:p>
          <a:p>
            <a:pPr marL="285750" indent="-228600">
              <a:lnSpc>
                <a:spcPct val="90000"/>
              </a:lnSpc>
              <a:spcAft>
                <a:spcPts val="600"/>
              </a:spcAft>
              <a:buFont typeface="Arial" panose="020B0604020202020204" pitchFamily="34" charset="0"/>
              <a:buChar char="•"/>
            </a:pPr>
            <a:r>
              <a:rPr lang="en-US" sz="2000" dirty="0"/>
              <a:t>Tool “</a:t>
            </a:r>
            <a:r>
              <a:rPr lang="en-US" sz="2000" dirty="0" err="1"/>
              <a:t>aireplay</a:t>
            </a:r>
            <a:r>
              <a:rPr lang="en-US" sz="2000" dirty="0"/>
              <a:t>-ng”, um </a:t>
            </a:r>
            <a:r>
              <a:rPr lang="en-US" sz="2000" dirty="0" err="1"/>
              <a:t>Deauthentication</a:t>
            </a:r>
            <a:r>
              <a:rPr lang="en-US" sz="2000" dirty="0"/>
              <a:t> </a:t>
            </a:r>
            <a:r>
              <a:rPr lang="en-US" sz="2000" dirty="0" err="1"/>
              <a:t>Pakete</a:t>
            </a:r>
            <a:r>
              <a:rPr lang="en-US" sz="2000" dirty="0"/>
              <a:t> </a:t>
            </a:r>
            <a:r>
              <a:rPr lang="en-US" sz="2000" dirty="0" err="1"/>
              <a:t>zu</a:t>
            </a:r>
            <a:r>
              <a:rPr lang="en-US" sz="2000" dirty="0"/>
              <a:t> </a:t>
            </a:r>
            <a:r>
              <a:rPr lang="en-US" sz="2000" dirty="0" err="1"/>
              <a:t>senden</a:t>
            </a:r>
            <a:endParaRPr lang="en-US" sz="2000" dirty="0"/>
          </a:p>
          <a:p>
            <a:pPr marL="285750" indent="-228600">
              <a:lnSpc>
                <a:spcPct val="90000"/>
              </a:lnSpc>
              <a:spcAft>
                <a:spcPts val="600"/>
              </a:spcAft>
              <a:buFont typeface="Arial" panose="020B0604020202020204" pitchFamily="34" charset="0"/>
              <a:buChar char="•"/>
            </a:pPr>
            <a:r>
              <a:rPr lang="en-US" sz="2000" dirty="0"/>
              <a:t>Alle </a:t>
            </a:r>
            <a:r>
              <a:rPr lang="en-US" sz="2000" dirty="0" err="1"/>
              <a:t>Geräte</a:t>
            </a:r>
            <a:r>
              <a:rPr lang="en-US" sz="2000" dirty="0"/>
              <a:t> </a:t>
            </a:r>
            <a:r>
              <a:rPr lang="en-US" sz="2000" dirty="0" err="1"/>
              <a:t>müssen</a:t>
            </a:r>
            <a:r>
              <a:rPr lang="en-US" sz="2000" dirty="0"/>
              <a:t> </a:t>
            </a:r>
            <a:r>
              <a:rPr lang="en-US" sz="2000" dirty="0" err="1"/>
              <a:t>sich</a:t>
            </a:r>
            <a:r>
              <a:rPr lang="en-US" sz="2000" dirty="0"/>
              <a:t> </a:t>
            </a:r>
            <a:r>
              <a:rPr lang="en-US" sz="2000" dirty="0" err="1"/>
              <a:t>erneut</a:t>
            </a:r>
            <a:r>
              <a:rPr lang="en-US" sz="2000" dirty="0"/>
              <a:t> </a:t>
            </a:r>
            <a:r>
              <a:rPr lang="en-US" sz="2000" dirty="0" err="1"/>
              <a:t>verbinden</a:t>
            </a:r>
            <a:endParaRPr lang="en-US" sz="2000" dirty="0"/>
          </a:p>
        </p:txBody>
      </p:sp>
      <p:pic>
        <p:nvPicPr>
          <p:cNvPr id="7" name="Graphic 6" descr="Wi-Fi">
            <a:extLst>
              <a:ext uri="{FF2B5EF4-FFF2-40B4-BE49-F238E27FC236}">
                <a16:creationId xmlns:a16="http://schemas.microsoft.com/office/drawing/2014/main" id="{1B4E1E22-3FAB-7FBC-1760-7EDD22F959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5120" y="757362"/>
            <a:ext cx="4957638" cy="4957638"/>
          </a:xfrm>
          <a:prstGeom prst="rect">
            <a:avLst/>
          </a:prstGeom>
        </p:spPr>
      </p:pic>
      <p:sp>
        <p:nvSpPr>
          <p:cNvPr id="28" name="Rectangle 22">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4">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95643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5596501" y="489508"/>
            <a:ext cx="5754896" cy="1667569"/>
          </a:xfrm>
        </p:spPr>
        <p:txBody>
          <a:bodyPr vert="horz" lIns="91440" tIns="45720" rIns="91440" bIns="45720" rtlCol="0" anchor="b">
            <a:normAutofit/>
          </a:bodyPr>
          <a:lstStyle/>
          <a:p>
            <a:r>
              <a:rPr lang="en-US" sz="4000" b="0" i="0" u="none" strike="noStrike" kern="1200" dirty="0">
                <a:solidFill>
                  <a:schemeClr val="tx1"/>
                </a:solidFill>
                <a:effectLst/>
                <a:latin typeface="+mj-lt"/>
                <a:ea typeface="+mj-ea"/>
                <a:cs typeface="+mj-cs"/>
              </a:rPr>
              <a:t>Vier-</a:t>
            </a:r>
            <a:r>
              <a:rPr lang="en-US" sz="4000" b="0" i="0" u="none" strike="noStrike" kern="1200" dirty="0" err="1">
                <a:solidFill>
                  <a:schemeClr val="tx1"/>
                </a:solidFill>
                <a:effectLst/>
                <a:latin typeface="+mj-lt"/>
                <a:ea typeface="+mj-ea"/>
                <a:cs typeface="+mj-cs"/>
              </a:rPr>
              <a:t>Wege</a:t>
            </a:r>
            <a:r>
              <a:rPr lang="en-US" sz="4000" b="0" i="0" u="none" strike="noStrike" kern="1200" dirty="0">
                <a:solidFill>
                  <a:schemeClr val="tx1"/>
                </a:solidFill>
                <a:effectLst/>
                <a:latin typeface="+mj-lt"/>
                <a:ea typeface="+mj-ea"/>
                <a:cs typeface="+mj-cs"/>
              </a:rPr>
              <a:t>-Handshake</a:t>
            </a:r>
            <a:endParaRPr lang="en-US" sz="4000" kern="1200" dirty="0">
              <a:solidFill>
                <a:schemeClr val="tx1"/>
              </a:solidFill>
              <a:latin typeface="+mj-lt"/>
              <a:ea typeface="+mj-ea"/>
              <a:cs typeface="+mj-cs"/>
            </a:endParaRPr>
          </a:p>
        </p:txBody>
      </p:sp>
      <p:pic>
        <p:nvPicPr>
          <p:cNvPr id="7" name="Graphic 6" descr="Wi-Fi">
            <a:extLst>
              <a:ext uri="{FF2B5EF4-FFF2-40B4-BE49-F238E27FC236}">
                <a16:creationId xmlns:a16="http://schemas.microsoft.com/office/drawing/2014/main" id="{1B4E1E22-3FAB-7FBC-1760-7EDD22F959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
        <p:nvSpPr>
          <p:cNvPr id="3" name="Textfeld 2">
            <a:extLst>
              <a:ext uri="{FF2B5EF4-FFF2-40B4-BE49-F238E27FC236}">
                <a16:creationId xmlns:a16="http://schemas.microsoft.com/office/drawing/2014/main" id="{B9847513-65BF-4480-7F2C-371FC9D298C4}"/>
              </a:ext>
            </a:extLst>
          </p:cNvPr>
          <p:cNvSpPr txBox="1"/>
          <p:nvPr/>
        </p:nvSpPr>
        <p:spPr>
          <a:xfrm>
            <a:off x="5596502" y="2405894"/>
            <a:ext cx="5754896" cy="3197464"/>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dirty="0"/>
              <a:t>Access Point </a:t>
            </a:r>
            <a:r>
              <a:rPr lang="en-US" sz="2000" dirty="0" err="1"/>
              <a:t>sendet</a:t>
            </a:r>
            <a:r>
              <a:rPr lang="en-US" sz="2000" dirty="0"/>
              <a:t> </a:t>
            </a:r>
            <a:r>
              <a:rPr lang="en-US" sz="2000" dirty="0" err="1"/>
              <a:t>Anforderung</a:t>
            </a:r>
            <a:r>
              <a:rPr lang="en-US" sz="2000" dirty="0"/>
              <a:t> an Client</a:t>
            </a:r>
          </a:p>
          <a:p>
            <a:pPr marL="285750" indent="-228600">
              <a:lnSpc>
                <a:spcPct val="90000"/>
              </a:lnSpc>
              <a:spcAft>
                <a:spcPts val="600"/>
              </a:spcAft>
              <a:buFont typeface="Arial" panose="020B0604020202020204" pitchFamily="34" charset="0"/>
              <a:buChar char="•"/>
            </a:pPr>
            <a:r>
              <a:rPr lang="en-US" sz="2000" dirty="0"/>
              <a:t>Client </a:t>
            </a:r>
            <a:r>
              <a:rPr lang="en-US" sz="2000" dirty="0" err="1"/>
              <a:t>antwortet</a:t>
            </a:r>
            <a:r>
              <a:rPr lang="en-US" sz="2000" dirty="0"/>
              <a:t> </a:t>
            </a:r>
            <a:r>
              <a:rPr lang="en-US" sz="2000" dirty="0" err="1"/>
              <a:t>mit</a:t>
            </a:r>
            <a:r>
              <a:rPr lang="en-US" sz="2000" dirty="0"/>
              <a:t> </a:t>
            </a:r>
            <a:r>
              <a:rPr lang="en-US" sz="2000" dirty="0" err="1"/>
              <a:t>Temporären</a:t>
            </a:r>
            <a:r>
              <a:rPr lang="en-US" sz="2000" dirty="0"/>
              <a:t> </a:t>
            </a:r>
            <a:r>
              <a:rPr lang="en-US" sz="2000" dirty="0" err="1"/>
              <a:t>Sitzungsschlüssel</a:t>
            </a:r>
            <a:r>
              <a:rPr lang="en-US" sz="2000" dirty="0"/>
              <a:t> (PMK – Pairwise Master Key)</a:t>
            </a:r>
          </a:p>
          <a:p>
            <a:pPr marL="285750" indent="-228600">
              <a:lnSpc>
                <a:spcPct val="90000"/>
              </a:lnSpc>
              <a:spcAft>
                <a:spcPts val="600"/>
              </a:spcAft>
              <a:buFont typeface="Arial" panose="020B0604020202020204" pitchFamily="34" charset="0"/>
              <a:buChar char="•"/>
            </a:pPr>
            <a:r>
              <a:rPr lang="en-US" sz="2000" dirty="0" err="1"/>
              <a:t>Acess</a:t>
            </a:r>
            <a:r>
              <a:rPr lang="en-US" sz="2000" dirty="0"/>
              <a:t> Point </a:t>
            </a:r>
            <a:r>
              <a:rPr lang="en-US" sz="2000" dirty="0" err="1"/>
              <a:t>sendet</a:t>
            </a:r>
            <a:r>
              <a:rPr lang="en-US" sz="2000" dirty="0"/>
              <a:t> </a:t>
            </a:r>
            <a:r>
              <a:rPr lang="en-US" sz="2000" dirty="0" err="1"/>
              <a:t>Bestätigung</a:t>
            </a:r>
            <a:r>
              <a:rPr lang="en-US" sz="2000" dirty="0"/>
              <a:t> und </a:t>
            </a:r>
            <a:r>
              <a:rPr lang="en-US" sz="2000" dirty="0" err="1"/>
              <a:t>Schlüssel</a:t>
            </a:r>
            <a:r>
              <a:rPr lang="en-US" sz="2000" dirty="0"/>
              <a:t> an Client</a:t>
            </a:r>
          </a:p>
          <a:p>
            <a:pPr marL="285750" indent="-228600">
              <a:lnSpc>
                <a:spcPct val="90000"/>
              </a:lnSpc>
              <a:spcAft>
                <a:spcPts val="600"/>
              </a:spcAft>
              <a:buFont typeface="Arial" panose="020B0604020202020204" pitchFamily="34" charset="0"/>
              <a:buChar char="•"/>
            </a:pPr>
            <a:r>
              <a:rPr lang="en-US" sz="2000" dirty="0"/>
              <a:t>Client </a:t>
            </a:r>
            <a:r>
              <a:rPr lang="en-US" sz="2000" dirty="0" err="1"/>
              <a:t>bestätigt</a:t>
            </a:r>
            <a:r>
              <a:rPr lang="en-US" sz="2000" dirty="0"/>
              <a:t> </a:t>
            </a:r>
            <a:r>
              <a:rPr lang="en-US" sz="2000" dirty="0" err="1"/>
              <a:t>Empfang</a:t>
            </a:r>
            <a:r>
              <a:rPr lang="en-US" sz="2000" dirty="0"/>
              <a:t> und </a:t>
            </a:r>
            <a:r>
              <a:rPr lang="en-US" sz="2000" dirty="0" err="1"/>
              <a:t>Verbindung</a:t>
            </a:r>
            <a:r>
              <a:rPr lang="en-US" sz="2000" dirty="0"/>
              <a:t> </a:t>
            </a:r>
            <a:r>
              <a:rPr lang="en-US" sz="2000" dirty="0" err="1"/>
              <a:t>ist</a:t>
            </a:r>
            <a:r>
              <a:rPr lang="en-US" sz="2000" dirty="0"/>
              <a:t> </a:t>
            </a:r>
            <a:r>
              <a:rPr lang="en-US" sz="2000" dirty="0" err="1"/>
              <a:t>hergestellt</a:t>
            </a:r>
            <a:endParaRPr lang="en-US" sz="2000" dirty="0"/>
          </a:p>
        </p:txBody>
      </p:sp>
      <p:sp>
        <p:nvSpPr>
          <p:cNvPr id="10" name="Rectangle 13">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47803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15">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1161152" y="489508"/>
            <a:ext cx="5754896" cy="1667569"/>
          </a:xfrm>
        </p:spPr>
        <p:txBody>
          <a:bodyPr vert="horz" lIns="91440" tIns="45720" rIns="91440" bIns="45720" rtlCol="0" anchor="b">
            <a:normAutofit/>
          </a:bodyPr>
          <a:lstStyle/>
          <a:p>
            <a:pPr algn="l"/>
            <a:r>
              <a:rPr lang="en-US" sz="4000" b="0" i="0" u="none" strike="noStrike" kern="1200">
                <a:solidFill>
                  <a:schemeClr val="tx1"/>
                </a:solidFill>
                <a:effectLst/>
                <a:latin typeface="+mj-lt"/>
                <a:ea typeface="+mj-ea"/>
                <a:cs typeface="+mj-cs"/>
              </a:rPr>
              <a:t>Brute-Force Angriff</a:t>
            </a:r>
            <a:endParaRPr lang="en-US" sz="4000" kern="1200">
              <a:solidFill>
                <a:schemeClr val="tx1"/>
              </a:solidFill>
              <a:latin typeface="+mj-lt"/>
              <a:ea typeface="+mj-ea"/>
              <a:cs typeface="+mj-cs"/>
            </a:endParaRPr>
          </a:p>
        </p:txBody>
      </p:sp>
      <p:pic>
        <p:nvPicPr>
          <p:cNvPr id="7" name="Graphic 6" descr="Wi-Fi">
            <a:extLst>
              <a:ext uri="{FF2B5EF4-FFF2-40B4-BE49-F238E27FC236}">
                <a16:creationId xmlns:a16="http://schemas.microsoft.com/office/drawing/2014/main" id="{1B4E1E22-3FAB-7FBC-1760-7EDD22F959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355809" y="1275070"/>
            <a:ext cx="3876165" cy="3876165"/>
          </a:xfrm>
          <a:prstGeom prst="rect">
            <a:avLst/>
          </a:prstGeom>
        </p:spPr>
      </p:pic>
      <p:sp>
        <p:nvSpPr>
          <p:cNvPr id="3" name="Textfeld 2">
            <a:extLst>
              <a:ext uri="{FF2B5EF4-FFF2-40B4-BE49-F238E27FC236}">
                <a16:creationId xmlns:a16="http://schemas.microsoft.com/office/drawing/2014/main" id="{B9847513-65BF-4480-7F2C-371FC9D298C4}"/>
              </a:ext>
            </a:extLst>
          </p:cNvPr>
          <p:cNvSpPr txBox="1"/>
          <p:nvPr/>
        </p:nvSpPr>
        <p:spPr>
          <a:xfrm>
            <a:off x="1161153" y="2405894"/>
            <a:ext cx="5754896" cy="3197464"/>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dirty="0" err="1"/>
              <a:t>Erfassen</a:t>
            </a:r>
            <a:r>
              <a:rPr lang="en-US" sz="2000" dirty="0"/>
              <a:t> des Vier-</a:t>
            </a:r>
            <a:r>
              <a:rPr lang="en-US" sz="2000" dirty="0" err="1"/>
              <a:t>Wege</a:t>
            </a:r>
            <a:r>
              <a:rPr lang="en-US" sz="2000" dirty="0"/>
              <a:t>-Handshakes </a:t>
            </a:r>
            <a:r>
              <a:rPr lang="en-US" sz="2000" dirty="0" err="1"/>
              <a:t>mit</a:t>
            </a:r>
            <a:r>
              <a:rPr lang="en-US" sz="2000" dirty="0"/>
              <a:t> </a:t>
            </a:r>
            <a:r>
              <a:rPr lang="en-US" sz="2000" dirty="0" err="1"/>
              <a:t>wireshark</a:t>
            </a:r>
            <a:r>
              <a:rPr lang="en-US" sz="2000" dirty="0"/>
              <a:t> </a:t>
            </a:r>
            <a:r>
              <a:rPr lang="en-US" sz="2000" dirty="0" err="1"/>
              <a:t>oder</a:t>
            </a:r>
            <a:r>
              <a:rPr lang="en-US" sz="2000" dirty="0"/>
              <a:t> </a:t>
            </a:r>
            <a:r>
              <a:rPr lang="en-US" sz="2000" dirty="0" err="1"/>
              <a:t>airodump</a:t>
            </a:r>
            <a:r>
              <a:rPr lang="en-US" sz="2000" dirty="0"/>
              <a:t>-ng</a:t>
            </a:r>
          </a:p>
          <a:p>
            <a:pPr marL="285750" indent="-228600">
              <a:lnSpc>
                <a:spcPct val="90000"/>
              </a:lnSpc>
              <a:spcAft>
                <a:spcPts val="600"/>
              </a:spcAft>
              <a:buFont typeface="Arial" panose="020B0604020202020204" pitchFamily="34" charset="0"/>
              <a:buChar char="•"/>
            </a:pPr>
            <a:r>
              <a:rPr lang="en-US" sz="2000" dirty="0"/>
              <a:t>Das tool </a:t>
            </a:r>
            <a:r>
              <a:rPr lang="en-US" sz="2000" dirty="0" err="1"/>
              <a:t>aircrack</a:t>
            </a:r>
            <a:r>
              <a:rPr lang="en-US" sz="2000" dirty="0"/>
              <a:t>-ng </a:t>
            </a:r>
            <a:r>
              <a:rPr lang="en-US" sz="2000" dirty="0" err="1"/>
              <a:t>nutzen</a:t>
            </a:r>
            <a:r>
              <a:rPr lang="en-US" sz="2000" dirty="0"/>
              <a:t>, um </a:t>
            </a:r>
            <a:r>
              <a:rPr lang="en-US" sz="2000" dirty="0" err="1"/>
              <a:t>Passwort</a:t>
            </a:r>
            <a:r>
              <a:rPr lang="en-US" sz="2000" dirty="0"/>
              <a:t> </a:t>
            </a:r>
            <a:r>
              <a:rPr lang="en-US" sz="2000" dirty="0" err="1"/>
              <a:t>zu</a:t>
            </a:r>
            <a:r>
              <a:rPr lang="en-US" sz="2000" dirty="0"/>
              <a:t> </a:t>
            </a:r>
            <a:r>
              <a:rPr lang="en-US" sz="2000" dirty="0" err="1"/>
              <a:t>knacken</a:t>
            </a:r>
            <a:endParaRPr lang="en-US" sz="2000" dirty="0"/>
          </a:p>
        </p:txBody>
      </p:sp>
      <p:sp>
        <p:nvSpPr>
          <p:cNvPr id="33" name="Rectangle 17">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19">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1363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93245F62-CCC4-49E4-B95B-EA6C1E7905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638882" y="3577456"/>
            <a:ext cx="10909640" cy="1687814"/>
          </a:xfrm>
        </p:spPr>
        <p:txBody>
          <a:bodyPr vert="horz" lIns="91440" tIns="45720" rIns="91440" bIns="45720" rtlCol="0" anchor="b">
            <a:normAutofit/>
          </a:bodyPr>
          <a:lstStyle/>
          <a:p>
            <a:r>
              <a:rPr lang="en-US" sz="6600" kern="1200">
                <a:latin typeface="+mj-lt"/>
                <a:ea typeface="+mj-ea"/>
                <a:cs typeface="+mj-cs"/>
              </a:rPr>
              <a:t>Demo</a:t>
            </a:r>
          </a:p>
        </p:txBody>
      </p:sp>
      <p:pic>
        <p:nvPicPr>
          <p:cNvPr id="7" name="Graphic 6" descr="Wi-Fi">
            <a:extLst>
              <a:ext uri="{FF2B5EF4-FFF2-40B4-BE49-F238E27FC236}">
                <a16:creationId xmlns:a16="http://schemas.microsoft.com/office/drawing/2014/main" id="{1B4E1E22-3FAB-7FBC-1760-7EDD22F959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22700" y="591670"/>
            <a:ext cx="2742004" cy="2742004"/>
          </a:xfrm>
          <a:prstGeom prst="rect">
            <a:avLst/>
          </a:prstGeom>
        </p:spPr>
      </p:pic>
      <p:sp>
        <p:nvSpPr>
          <p:cNvPr id="10" name="sketch line">
            <a:extLst>
              <a:ext uri="{FF2B5EF4-FFF2-40B4-BE49-F238E27FC236}">
                <a16:creationId xmlns:a16="http://schemas.microsoft.com/office/drawing/2014/main" id="{E6C0DD6B-6AA3-448F-9B99-8386295BC1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550905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5593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p:txBody>
          <a:bodyPr/>
          <a:lstStyle/>
          <a:p>
            <a:endParaRPr lang="de-DE"/>
          </a:p>
        </p:txBody>
      </p:sp>
      <p:sp>
        <p:nvSpPr>
          <p:cNvPr id="3" name="Untertitel 2">
            <a:extLst>
              <a:ext uri="{FF2B5EF4-FFF2-40B4-BE49-F238E27FC236}">
                <a16:creationId xmlns:a16="http://schemas.microsoft.com/office/drawing/2014/main" id="{C8BC7701-7494-0F17-EABA-C0F80BB17D0F}"/>
              </a:ext>
            </a:extLst>
          </p:cNvPr>
          <p:cNvSpPr>
            <a:spLocks noGrp="1"/>
          </p:cNvSpPr>
          <p:nvPr>
            <p:ph type="subTitle" idx="1"/>
          </p:nvPr>
        </p:nvSpPr>
        <p:spPr/>
        <p:txBody>
          <a:bodyPr/>
          <a:lstStyle/>
          <a:p>
            <a:endParaRPr lang="de-DE"/>
          </a:p>
        </p:txBody>
      </p:sp>
      <p:pic>
        <p:nvPicPr>
          <p:cNvPr id="4" name="Wlan Hacking Mit Clipchamp erstellt (2)">
            <a:hlinkClick r:id="" action="ppaction://media"/>
            <a:extLst>
              <a:ext uri="{FF2B5EF4-FFF2-40B4-BE49-F238E27FC236}">
                <a16:creationId xmlns:a16="http://schemas.microsoft.com/office/drawing/2014/main" id="{669934CA-5E1C-3BB4-1977-E33322BFCCC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175" y="3175"/>
            <a:ext cx="12192000" cy="6858000"/>
          </a:xfrm>
          <a:prstGeom prst="rect">
            <a:avLst/>
          </a:prstGeom>
        </p:spPr>
      </p:pic>
    </p:spTree>
    <p:extLst>
      <p:ext uri="{BB962C8B-B14F-4D97-AF65-F5344CB8AC3E}">
        <p14:creationId xmlns:p14="http://schemas.microsoft.com/office/powerpoint/2010/main" val="3279646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70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914402" y="489508"/>
            <a:ext cx="5181597" cy="1655482"/>
          </a:xfrm>
        </p:spPr>
        <p:txBody>
          <a:bodyPr vert="horz" lIns="91440" tIns="45720" rIns="91440" bIns="45720" rtlCol="0" anchor="b">
            <a:normAutofit/>
          </a:bodyPr>
          <a:lstStyle/>
          <a:p>
            <a:r>
              <a:rPr lang="en-US" sz="4000" kern="1200" dirty="0" err="1">
                <a:solidFill>
                  <a:schemeClr val="tx1"/>
                </a:solidFill>
                <a:latin typeface="+mj-lt"/>
                <a:ea typeface="+mj-ea"/>
                <a:cs typeface="+mj-cs"/>
              </a:rPr>
              <a:t>Zusammenfassung</a:t>
            </a:r>
            <a:endParaRPr lang="en-US" sz="4000" kern="1200" dirty="0">
              <a:solidFill>
                <a:schemeClr val="tx1"/>
              </a:solidFill>
              <a:latin typeface="+mj-lt"/>
              <a:ea typeface="+mj-ea"/>
              <a:cs typeface="+mj-cs"/>
            </a:endParaRPr>
          </a:p>
        </p:txBody>
      </p:sp>
      <p:sp>
        <p:nvSpPr>
          <p:cNvPr id="3" name="Textfeld 2">
            <a:extLst>
              <a:ext uri="{FF2B5EF4-FFF2-40B4-BE49-F238E27FC236}">
                <a16:creationId xmlns:a16="http://schemas.microsoft.com/office/drawing/2014/main" id="{B9847513-65BF-4480-7F2C-371FC9D298C4}"/>
              </a:ext>
            </a:extLst>
          </p:cNvPr>
          <p:cNvSpPr txBox="1"/>
          <p:nvPr/>
        </p:nvSpPr>
        <p:spPr>
          <a:xfrm>
            <a:off x="914402" y="2418408"/>
            <a:ext cx="5181598" cy="3409898"/>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dirty="0" err="1"/>
              <a:t>Überprüfung</a:t>
            </a:r>
            <a:r>
              <a:rPr lang="en-US" sz="2000" dirty="0"/>
              <a:t> der WPA/WPA2-Verschlüsselung</a:t>
            </a:r>
          </a:p>
          <a:p>
            <a:pPr marL="285750" indent="-228600">
              <a:lnSpc>
                <a:spcPct val="90000"/>
              </a:lnSpc>
              <a:spcAft>
                <a:spcPts val="600"/>
              </a:spcAft>
              <a:buFont typeface="Arial" panose="020B0604020202020204" pitchFamily="34" charset="0"/>
              <a:buChar char="•"/>
            </a:pPr>
            <a:r>
              <a:rPr lang="en-US" sz="2000" dirty="0" err="1"/>
              <a:t>Deauthentication</a:t>
            </a:r>
            <a:r>
              <a:rPr lang="en-US" sz="2000" dirty="0"/>
              <a:t> Angriff</a:t>
            </a:r>
          </a:p>
          <a:p>
            <a:pPr marL="285750" indent="-228600">
              <a:lnSpc>
                <a:spcPct val="90000"/>
              </a:lnSpc>
              <a:spcAft>
                <a:spcPts val="600"/>
              </a:spcAft>
              <a:buFont typeface="Arial" panose="020B0604020202020204" pitchFamily="34" charset="0"/>
              <a:buChar char="•"/>
            </a:pPr>
            <a:r>
              <a:rPr lang="en-US" sz="2000" dirty="0"/>
              <a:t>Vier-</a:t>
            </a:r>
            <a:r>
              <a:rPr lang="en-US" sz="2000" dirty="0" err="1"/>
              <a:t>Wege</a:t>
            </a:r>
            <a:r>
              <a:rPr lang="en-US" sz="2000" dirty="0"/>
              <a:t>-Handshake </a:t>
            </a:r>
            <a:r>
              <a:rPr lang="en-US" sz="2000" dirty="0" err="1"/>
              <a:t>Erfassen</a:t>
            </a:r>
            <a:endParaRPr lang="en-US" sz="2000" dirty="0"/>
          </a:p>
          <a:p>
            <a:pPr marL="285750" indent="-228600">
              <a:lnSpc>
                <a:spcPct val="90000"/>
              </a:lnSpc>
              <a:spcAft>
                <a:spcPts val="600"/>
              </a:spcAft>
              <a:buFont typeface="Arial" panose="020B0604020202020204" pitchFamily="34" charset="0"/>
              <a:buChar char="•"/>
            </a:pPr>
            <a:r>
              <a:rPr lang="en-US" sz="2000" dirty="0"/>
              <a:t>Brute-Force Angriff</a:t>
            </a:r>
          </a:p>
        </p:txBody>
      </p:sp>
      <p:pic>
        <p:nvPicPr>
          <p:cNvPr id="7" name="Graphic 6" descr="Wi-Fi">
            <a:extLst>
              <a:ext uri="{FF2B5EF4-FFF2-40B4-BE49-F238E27FC236}">
                <a16:creationId xmlns:a16="http://schemas.microsoft.com/office/drawing/2014/main" id="{1B4E1E22-3FAB-7FBC-1760-7EDD22F959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75120" y="757362"/>
            <a:ext cx="4957638" cy="4957638"/>
          </a:xfrm>
          <a:prstGeom prst="rect">
            <a:avLst/>
          </a:prstGeom>
        </p:spPr>
      </p:pic>
      <p:sp>
        <p:nvSpPr>
          <p:cNvPr id="14" name="Rectangle 13">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5331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11">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5596501" y="489508"/>
            <a:ext cx="5754896" cy="1667569"/>
          </a:xfrm>
        </p:spPr>
        <p:txBody>
          <a:bodyPr vert="horz" lIns="91440" tIns="45720" rIns="91440" bIns="45720" rtlCol="0" anchor="b">
            <a:normAutofit/>
          </a:bodyPr>
          <a:lstStyle/>
          <a:p>
            <a:r>
              <a:rPr lang="en-US" sz="4000" kern="1200" dirty="0" err="1">
                <a:solidFill>
                  <a:schemeClr val="tx1"/>
                </a:solidFill>
                <a:latin typeface="+mj-lt"/>
                <a:ea typeface="+mj-ea"/>
                <a:cs typeface="+mj-cs"/>
              </a:rPr>
              <a:t>Sicherheitsmaßnahmen</a:t>
            </a:r>
            <a:endParaRPr lang="en-US" sz="4000" kern="1200" dirty="0">
              <a:solidFill>
                <a:schemeClr val="tx1"/>
              </a:solidFill>
              <a:latin typeface="+mj-lt"/>
              <a:ea typeface="+mj-ea"/>
              <a:cs typeface="+mj-cs"/>
            </a:endParaRPr>
          </a:p>
        </p:txBody>
      </p:sp>
      <p:pic>
        <p:nvPicPr>
          <p:cNvPr id="7" name="Graphic 6" descr="Wi-Fi">
            <a:extLst>
              <a:ext uri="{FF2B5EF4-FFF2-40B4-BE49-F238E27FC236}">
                <a16:creationId xmlns:a16="http://schemas.microsoft.com/office/drawing/2014/main" id="{1B4E1E22-3FAB-7FBC-1760-7EDD22F9596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8130" y="1275070"/>
            <a:ext cx="3876165" cy="3876165"/>
          </a:xfrm>
          <a:prstGeom prst="rect">
            <a:avLst/>
          </a:prstGeom>
        </p:spPr>
      </p:pic>
      <p:sp>
        <p:nvSpPr>
          <p:cNvPr id="3" name="Textfeld 2">
            <a:extLst>
              <a:ext uri="{FF2B5EF4-FFF2-40B4-BE49-F238E27FC236}">
                <a16:creationId xmlns:a16="http://schemas.microsoft.com/office/drawing/2014/main" id="{B9847513-65BF-4480-7F2C-371FC9D298C4}"/>
              </a:ext>
            </a:extLst>
          </p:cNvPr>
          <p:cNvSpPr txBox="1"/>
          <p:nvPr/>
        </p:nvSpPr>
        <p:spPr>
          <a:xfrm>
            <a:off x="5596502" y="2405894"/>
            <a:ext cx="5754896" cy="3197464"/>
          </a:xfrm>
          <a:prstGeom prst="rect">
            <a:avLst/>
          </a:prstGeom>
        </p:spPr>
        <p:txBody>
          <a:bodyPr vert="horz" lIns="91440" tIns="45720" rIns="91440" bIns="45720" rtlCol="0" anchor="t">
            <a:normAutofit/>
          </a:bodyPr>
          <a:lstStyle/>
          <a:p>
            <a:pPr marL="285750" indent="-228600">
              <a:lnSpc>
                <a:spcPct val="90000"/>
              </a:lnSpc>
              <a:spcAft>
                <a:spcPts val="600"/>
              </a:spcAft>
              <a:buFont typeface="Arial" panose="020B0604020202020204" pitchFamily="34" charset="0"/>
              <a:buChar char="•"/>
            </a:pPr>
            <a:r>
              <a:rPr lang="en-US" sz="2000" dirty="0" err="1"/>
              <a:t>Nutzung</a:t>
            </a:r>
            <a:r>
              <a:rPr lang="en-US" sz="2000" dirty="0"/>
              <a:t> starker, </a:t>
            </a:r>
            <a:r>
              <a:rPr lang="en-US" sz="2000" dirty="0" err="1"/>
              <a:t>komplexer</a:t>
            </a:r>
            <a:r>
              <a:rPr lang="en-US" sz="2000" dirty="0"/>
              <a:t> </a:t>
            </a:r>
            <a:r>
              <a:rPr lang="en-US" sz="2000" dirty="0" err="1"/>
              <a:t>Passwörter</a:t>
            </a:r>
            <a:r>
              <a:rPr lang="en-US" sz="2000" dirty="0"/>
              <a:t> (default)</a:t>
            </a:r>
          </a:p>
          <a:p>
            <a:pPr marL="285750" indent="-228600">
              <a:lnSpc>
                <a:spcPct val="90000"/>
              </a:lnSpc>
              <a:spcAft>
                <a:spcPts val="600"/>
              </a:spcAft>
              <a:buFont typeface="Arial" panose="020B0604020202020204" pitchFamily="34" charset="0"/>
              <a:buChar char="•"/>
            </a:pPr>
            <a:r>
              <a:rPr lang="en-US" sz="2000" dirty="0" err="1"/>
              <a:t>Regelmäßige</a:t>
            </a:r>
            <a:r>
              <a:rPr lang="en-US" sz="2000" dirty="0"/>
              <a:t> </a:t>
            </a:r>
            <a:r>
              <a:rPr lang="en-US" sz="2000" dirty="0" err="1"/>
              <a:t>Änderung</a:t>
            </a:r>
            <a:r>
              <a:rPr lang="en-US" sz="2000" dirty="0"/>
              <a:t> des WLAN-</a:t>
            </a:r>
            <a:r>
              <a:rPr lang="en-US" sz="2000" dirty="0" err="1"/>
              <a:t>Passworts</a:t>
            </a:r>
            <a:endParaRPr lang="en-US" sz="2000" dirty="0"/>
          </a:p>
          <a:p>
            <a:pPr marL="285750" indent="-228600">
              <a:lnSpc>
                <a:spcPct val="90000"/>
              </a:lnSpc>
              <a:spcAft>
                <a:spcPts val="600"/>
              </a:spcAft>
              <a:buFont typeface="Arial" panose="020B0604020202020204" pitchFamily="34" charset="0"/>
              <a:buChar char="•"/>
            </a:pPr>
            <a:r>
              <a:rPr lang="en-US" sz="2000" dirty="0" err="1"/>
              <a:t>Aktivierung</a:t>
            </a:r>
            <a:r>
              <a:rPr lang="en-US" sz="2000" dirty="0"/>
              <a:t> von WPA3, falls </a:t>
            </a:r>
            <a:r>
              <a:rPr lang="en-US" sz="2000" dirty="0" err="1"/>
              <a:t>verfügbar</a:t>
            </a:r>
            <a:endParaRPr lang="en-US" sz="2000" dirty="0"/>
          </a:p>
        </p:txBody>
      </p:sp>
      <p:sp>
        <p:nvSpPr>
          <p:cNvPr id="10" name="Rectangle 13">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5">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33252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AA13795-9AC7-D471-860E-A9A9589F8FEE}"/>
              </a:ext>
            </a:extLst>
          </p:cNvPr>
          <p:cNvSpPr>
            <a:spLocks noGrp="1"/>
          </p:cNvSpPr>
          <p:nvPr>
            <p:ph type="ctrTitle"/>
          </p:nvPr>
        </p:nvSpPr>
        <p:spPr>
          <a:xfrm>
            <a:off x="838200" y="365125"/>
            <a:ext cx="10515600" cy="1325563"/>
          </a:xfrm>
        </p:spPr>
        <p:txBody>
          <a:bodyPr vert="horz" lIns="91440" tIns="45720" rIns="91440" bIns="45720" rtlCol="0" anchor="ctr">
            <a:normAutofit/>
          </a:bodyPr>
          <a:lstStyle/>
          <a:p>
            <a:r>
              <a:rPr lang="en-US" sz="5400" kern="1200" dirty="0">
                <a:solidFill>
                  <a:schemeClr val="tx1"/>
                </a:solidFill>
                <a:latin typeface="+mj-lt"/>
                <a:ea typeface="+mj-ea"/>
                <a:cs typeface="+mj-cs"/>
              </a:rPr>
              <a:t>Disclaimer</a:t>
            </a:r>
          </a:p>
        </p:txBody>
      </p:sp>
      <p:sp>
        <p:nvSpPr>
          <p:cNvPr id="1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feld 2">
            <a:extLst>
              <a:ext uri="{FF2B5EF4-FFF2-40B4-BE49-F238E27FC236}">
                <a16:creationId xmlns:a16="http://schemas.microsoft.com/office/drawing/2014/main" id="{B9847513-65BF-4480-7F2C-371FC9D298C4}"/>
              </a:ext>
            </a:extLst>
          </p:cNvPr>
          <p:cNvSpPr txBox="1"/>
          <p:nvPr/>
        </p:nvSpPr>
        <p:spPr>
          <a:xfrm>
            <a:off x="838200" y="1929384"/>
            <a:ext cx="10515600" cy="4251960"/>
          </a:xfrm>
          <a:prstGeom prst="rect">
            <a:avLst/>
          </a:prstGeom>
        </p:spPr>
        <p:txBody>
          <a:bodyPr vert="horz" lIns="91440" tIns="45720" rIns="91440" bIns="45720" rtlCol="0">
            <a:normAutofit/>
          </a:bodyPr>
          <a:lstStyle/>
          <a:p>
            <a:pPr marL="57150" algn="ctr">
              <a:lnSpc>
                <a:spcPct val="90000"/>
              </a:lnSpc>
              <a:spcAft>
                <a:spcPts val="600"/>
              </a:spcAft>
            </a:pPr>
            <a:r>
              <a:rPr lang="de-DE" sz="3200" b="0" i="0" u="none" strike="noStrike" dirty="0">
                <a:solidFill>
                  <a:srgbClr val="000000"/>
                </a:solidFill>
                <a:effectLst/>
              </a:rPr>
              <a:t>Diese Präsentation dient ausschließlich zu Bildungszwecken und soll das Verständnis für WLAN-Sicherheitsprotokolle und deren Schwachstellen fördern. Jegliche hier beschriebene Techniken und Tools sollten nur in einer kontrollierten Umgebung und mit ausdrücklicher Erlaubnis aller Beteiligten verwendet werden. Der Missbrauch dieser Informationen zu illegalen Zwecken ist strafbar und kann rechtliche Konsequenzen nach sich ziehen.</a:t>
            </a:r>
            <a:endParaRPr lang="en-US" sz="2800" dirty="0"/>
          </a:p>
        </p:txBody>
      </p:sp>
    </p:spTree>
    <p:extLst>
      <p:ext uri="{BB962C8B-B14F-4D97-AF65-F5344CB8AC3E}">
        <p14:creationId xmlns:p14="http://schemas.microsoft.com/office/powerpoint/2010/main" val="2707570696"/>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194</Words>
  <Application>Microsoft Macintosh PowerPoint</Application>
  <PresentationFormat>Breitbild</PresentationFormat>
  <Paragraphs>29</Paragraphs>
  <Slides>10</Slides>
  <Notes>0</Notes>
  <HiddenSlides>0</HiddenSlides>
  <MMClips>1</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10</vt:i4>
      </vt:variant>
    </vt:vector>
  </HeadingPairs>
  <TitlesOfParts>
    <vt:vector size="14" baseType="lpstr">
      <vt:lpstr>Aptos</vt:lpstr>
      <vt:lpstr>Aptos Display</vt:lpstr>
      <vt:lpstr>Arial</vt:lpstr>
      <vt:lpstr>Office</vt:lpstr>
      <vt:lpstr>WLAN-Hacking: Methoden und Schutzmaßnahmen</vt:lpstr>
      <vt:lpstr>WPA/WPA2 Überprüfung</vt:lpstr>
      <vt:lpstr>Deauthentication Angriff</vt:lpstr>
      <vt:lpstr>Vier-Wege-Handshake</vt:lpstr>
      <vt:lpstr>Brute-Force Angriff</vt:lpstr>
      <vt:lpstr>Demo</vt:lpstr>
      <vt:lpstr>PowerPoint-Präsentation</vt:lpstr>
      <vt:lpstr>Zusammenfassung</vt:lpstr>
      <vt:lpstr>Sicherheitsmaßnahmen</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Alessio Todaro</dc:creator>
  <cp:lastModifiedBy>Alessio Todaro</cp:lastModifiedBy>
  <cp:revision>2</cp:revision>
  <dcterms:created xsi:type="dcterms:W3CDTF">2024-06-12T14:34:49Z</dcterms:created>
  <dcterms:modified xsi:type="dcterms:W3CDTF">2024-06-12T16:13:24Z</dcterms:modified>
</cp:coreProperties>
</file>