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9" r:id="rId2"/>
    <p:sldId id="258" r:id="rId3"/>
    <p:sldId id="256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1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169" autoAdjust="0"/>
    <p:restoredTop sz="94660"/>
  </p:normalViewPr>
  <p:slideViewPr>
    <p:cSldViewPr snapToGrid="0">
      <p:cViewPr varScale="1">
        <p:scale>
          <a:sx n="131" d="100"/>
          <a:sy n="131" d="100"/>
        </p:scale>
        <p:origin x="464" y="184"/>
      </p:cViewPr>
      <p:guideLst>
        <p:guide orient="horz" pos="411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43ECD-B614-4FCB-BBCE-8BE0BBCEBF26}" type="datetimeFigureOut">
              <a:rPr lang="de-DE" smtClean="0"/>
              <a:t>22.07.21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0FA44-C9CC-45A0-AEA3-D41D5FBC53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98226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43ECD-B614-4FCB-BBCE-8BE0BBCEBF26}" type="datetimeFigureOut">
              <a:rPr lang="de-DE" smtClean="0"/>
              <a:t>22.07.21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0FA44-C9CC-45A0-AEA3-D41D5FBC53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43903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43ECD-B614-4FCB-BBCE-8BE0BBCEBF26}" type="datetimeFigureOut">
              <a:rPr lang="de-DE" smtClean="0"/>
              <a:t>22.07.21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0FA44-C9CC-45A0-AEA3-D41D5FBC53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93411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43ECD-B614-4FCB-BBCE-8BE0BBCEBF26}" type="datetimeFigureOut">
              <a:rPr lang="de-DE" smtClean="0"/>
              <a:t>22.07.21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0FA44-C9CC-45A0-AEA3-D41D5FBC53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8548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43ECD-B614-4FCB-BBCE-8BE0BBCEBF26}" type="datetimeFigureOut">
              <a:rPr lang="de-DE" smtClean="0"/>
              <a:t>22.07.21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0FA44-C9CC-45A0-AEA3-D41D5FBC53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1075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43ECD-B614-4FCB-BBCE-8BE0BBCEBF26}" type="datetimeFigureOut">
              <a:rPr lang="de-DE" smtClean="0"/>
              <a:t>22.07.21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0FA44-C9CC-45A0-AEA3-D41D5FBC53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68649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43ECD-B614-4FCB-BBCE-8BE0BBCEBF26}" type="datetimeFigureOut">
              <a:rPr lang="de-DE" smtClean="0"/>
              <a:t>22.07.21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0FA44-C9CC-45A0-AEA3-D41D5FBC53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47605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43ECD-B614-4FCB-BBCE-8BE0BBCEBF26}" type="datetimeFigureOut">
              <a:rPr lang="de-DE" smtClean="0"/>
              <a:t>22.07.21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0FA44-C9CC-45A0-AEA3-D41D5FBC53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68373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43ECD-B614-4FCB-BBCE-8BE0BBCEBF26}" type="datetimeFigureOut">
              <a:rPr lang="de-DE" smtClean="0"/>
              <a:t>22.07.21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0FA44-C9CC-45A0-AEA3-D41D5FBC53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0579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43ECD-B614-4FCB-BBCE-8BE0BBCEBF26}" type="datetimeFigureOut">
              <a:rPr lang="de-DE" smtClean="0"/>
              <a:t>22.07.21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0FA44-C9CC-45A0-AEA3-D41D5FBC53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05731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43ECD-B614-4FCB-BBCE-8BE0BBCEBF26}" type="datetimeFigureOut">
              <a:rPr lang="de-DE" smtClean="0"/>
              <a:t>22.07.21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0FA44-C9CC-45A0-AEA3-D41D5FBC53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32705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43ECD-B614-4FCB-BBCE-8BE0BBCEBF26}" type="datetimeFigureOut">
              <a:rPr lang="de-DE" smtClean="0"/>
              <a:t>22.07.21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10FA44-C9CC-45A0-AEA3-D41D5FBC53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24648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Inhaltsplatzhalter 3">
            <a:extLst>
              <a:ext uri="{FF2B5EF4-FFF2-40B4-BE49-F238E27FC236}">
                <a16:creationId xmlns:a16="http://schemas.microsoft.com/office/drawing/2014/main" id="{DDE6F3D7-6F9E-4A38-8F56-3E0F5CC6EB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2737" y="3429000"/>
            <a:ext cx="4372945" cy="3242945"/>
          </a:xfrm>
          <a:prstGeom prst="rect">
            <a:avLst/>
          </a:prstGeom>
        </p:spPr>
      </p:pic>
      <p:sp>
        <p:nvSpPr>
          <p:cNvPr id="64" name="Text Box 62">
            <a:extLst>
              <a:ext uri="{FF2B5EF4-FFF2-40B4-BE49-F238E27FC236}">
                <a16:creationId xmlns:a16="http://schemas.microsoft.com/office/drawing/2014/main" id="{018429A2-78DF-4AF1-9D29-E8ECADD6A1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2737" y="0"/>
            <a:ext cx="9163050" cy="53975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altLang="de-DE" sz="1600" dirty="0">
                <a:solidFill>
                  <a:srgbClr val="E8832F"/>
                </a:solidFill>
                <a:latin typeface="Arial Black" panose="020B0A04020102020204" pitchFamily="34" charset="0"/>
              </a:rPr>
              <a:t>E2D</a:t>
            </a:r>
            <a:r>
              <a:rPr lang="de-DE" altLang="de-DE" sz="1600" dirty="0">
                <a:solidFill>
                  <a:srgbClr val="808080"/>
                </a:solidFill>
                <a:latin typeface="Arial Black" panose="020B0A04020102020204" pitchFamily="34" charset="0"/>
              </a:rPr>
              <a:t>MASTER</a:t>
            </a:r>
            <a:r>
              <a:rPr lang="de-DE" altLang="de-DE" sz="1600" dirty="0">
                <a:solidFill>
                  <a:srgbClr val="C0C0C0"/>
                </a:solidFill>
                <a:latin typeface="Arial Black" panose="020B0A04020102020204" pitchFamily="34" charset="0"/>
              </a:rPr>
              <a:t>MODULÜBERSICHT</a:t>
            </a:r>
            <a:endParaRPr lang="de-DE" altLang="de-DE" sz="1600" dirty="0">
              <a:solidFill>
                <a:schemeClr val="bg1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662E647E-25D9-4B8C-85BF-3AAC79DDB5C0}"/>
              </a:ext>
            </a:extLst>
          </p:cNvPr>
          <p:cNvSpPr txBox="1"/>
          <p:nvPr/>
        </p:nvSpPr>
        <p:spPr>
          <a:xfrm>
            <a:off x="1534161" y="416561"/>
            <a:ext cx="8971279" cy="28272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DE" sz="1200" dirty="0">
                <a:latin typeface="Century Gothic" panose="020B0502020202020204" pitchFamily="34" charset="0"/>
              </a:rPr>
              <a:t>Liebe Studierende,</a:t>
            </a:r>
          </a:p>
          <a:p>
            <a:pPr>
              <a:lnSpc>
                <a:spcPct val="150000"/>
              </a:lnSpc>
            </a:pPr>
            <a:r>
              <a:rPr lang="de-DE" sz="1200" dirty="0">
                <a:latin typeface="Century Gothic" panose="020B0502020202020204" pitchFamily="34" charset="0"/>
              </a:rPr>
              <a:t>Damit Sie sich Ihren Stundeplan im Master Energie Effizienz Design individuell zusammenstellen können und dabei </a:t>
            </a:r>
            <a:r>
              <a:rPr lang="de-DE" sz="1200">
                <a:latin typeface="Century Gothic" panose="020B0502020202020204" pitchFamily="34" charset="0"/>
              </a:rPr>
              <a:t>einen Überblick über </a:t>
            </a:r>
            <a:r>
              <a:rPr lang="de-DE" sz="1200" dirty="0">
                <a:latin typeface="Century Gothic" panose="020B0502020202020204" pitchFamily="34" charset="0"/>
              </a:rPr>
              <a:t>Creditpoints, SWS und Ihre Studiendauer behalten, können Sie in diesen </a:t>
            </a:r>
            <a:r>
              <a:rPr lang="de-DE" sz="1200" dirty="0" err="1">
                <a:latin typeface="Century Gothic" panose="020B0502020202020204" pitchFamily="34" charset="0"/>
              </a:rPr>
              <a:t>ppt</a:t>
            </a:r>
            <a:r>
              <a:rPr lang="de-DE" sz="1200" dirty="0">
                <a:latin typeface="Century Gothic" panose="020B0502020202020204" pitchFamily="34" charset="0"/>
              </a:rPr>
              <a:t> Dateien die Module selbst platzieren.</a:t>
            </a:r>
          </a:p>
          <a:p>
            <a:pPr>
              <a:lnSpc>
                <a:spcPct val="150000"/>
              </a:lnSpc>
            </a:pPr>
            <a:r>
              <a:rPr lang="de-DE" sz="1200" dirty="0">
                <a:latin typeface="Century Gothic" panose="020B0502020202020204" pitchFamily="34" charset="0"/>
              </a:rPr>
              <a:t>Einmal ist es beispielhaft für den </a:t>
            </a:r>
            <a:r>
              <a:rPr lang="de-DE" sz="1200" b="1" dirty="0">
                <a:latin typeface="Century Gothic" panose="020B0502020202020204" pitchFamily="34" charset="0"/>
              </a:rPr>
              <a:t>Einstieg im Wintersemester </a:t>
            </a:r>
            <a:r>
              <a:rPr lang="de-DE" sz="1200" dirty="0">
                <a:latin typeface="Century Gothic" panose="020B0502020202020204" pitchFamily="34" charset="0"/>
              </a:rPr>
              <a:t>und einmal für den </a:t>
            </a:r>
            <a:r>
              <a:rPr lang="de-DE" sz="1200" b="1" dirty="0">
                <a:latin typeface="Century Gothic" panose="020B0502020202020204" pitchFamily="34" charset="0"/>
              </a:rPr>
              <a:t>Einstieg im Sommersemester </a:t>
            </a:r>
            <a:r>
              <a:rPr lang="de-DE" sz="1200" dirty="0">
                <a:latin typeface="Century Gothic" panose="020B0502020202020204" pitchFamily="34" charset="0"/>
              </a:rPr>
              <a:t>zusammengestellt mit jeweils 4 Semestern Studienzeit. </a:t>
            </a:r>
          </a:p>
          <a:p>
            <a:pPr>
              <a:lnSpc>
                <a:spcPct val="150000"/>
              </a:lnSpc>
            </a:pPr>
            <a:r>
              <a:rPr lang="de-DE" sz="1200" dirty="0">
                <a:latin typeface="Century Gothic" panose="020B0502020202020204" pitchFamily="34" charset="0"/>
              </a:rPr>
              <a:t>Sie können es natürlich auch anders zusammenstellen und Ihr Studium in 3 Semestern, 4 Semestern oder in 5 Semestern konfigurieren. Wichtig ist, dass Sie beachten, welche Module im Sommersemester und welche im Wintersemester angeboten werden.</a:t>
            </a:r>
          </a:p>
          <a:p>
            <a:pPr>
              <a:lnSpc>
                <a:spcPct val="150000"/>
              </a:lnSpc>
            </a:pPr>
            <a:r>
              <a:rPr lang="de-DE" sz="1200" dirty="0">
                <a:latin typeface="Century Gothic" panose="020B0502020202020204" pitchFamily="34" charset="0"/>
              </a:rPr>
              <a:t>Die Module sind als Kästchen einfach verschiebbar, die CP müssen Sie dann jeweils addieren</a:t>
            </a:r>
          </a:p>
        </p:txBody>
      </p:sp>
      <p:sp>
        <p:nvSpPr>
          <p:cNvPr id="66" name="Rechteck 65">
            <a:extLst>
              <a:ext uri="{FF2B5EF4-FFF2-40B4-BE49-F238E27FC236}">
                <a16:creationId xmlns:a16="http://schemas.microsoft.com/office/drawing/2014/main" id="{F95F73D0-E080-4407-9463-BDAEC735EAF7}"/>
              </a:ext>
            </a:extLst>
          </p:cNvPr>
          <p:cNvSpPr/>
          <p:nvPr/>
        </p:nvSpPr>
        <p:spPr>
          <a:xfrm>
            <a:off x="1582737" y="3243810"/>
            <a:ext cx="8780463" cy="62663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05882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6285336E-C4E5-4A62-B9FD-42FBAEF1861A}"/>
              </a:ext>
            </a:extLst>
          </p:cNvPr>
          <p:cNvGrpSpPr>
            <a:grpSpLocks/>
          </p:cNvGrpSpPr>
          <p:nvPr/>
        </p:nvGrpSpPr>
        <p:grpSpPr bwMode="auto">
          <a:xfrm>
            <a:off x="3395361" y="2351770"/>
            <a:ext cx="1800000" cy="900113"/>
            <a:chOff x="105295700" y="108289475"/>
            <a:chExt cx="1789491" cy="900000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5" name="Text Box 3">
              <a:extLst>
                <a:ext uri="{FF2B5EF4-FFF2-40B4-BE49-F238E27FC236}">
                  <a16:creationId xmlns:a16="http://schemas.microsoft.com/office/drawing/2014/main" id="{90D866BA-63BA-48D9-9363-08A83D35327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5295700" y="108289475"/>
              <a:ext cx="1789491" cy="900000"/>
            </a:xfrm>
            <a:prstGeom prst="rect">
              <a:avLst/>
            </a:prstGeom>
            <a:grpFill/>
            <a:ln w="635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18000" rIns="36576" bIns="18000" numCol="1" anchor="t" anchorCtr="0" compatLnSpc="1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1000" b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M4_NHZ</a:t>
              </a: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  <a:t>Systeme / Prozesse </a:t>
              </a: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  <a:t>Nachhaltigkeitszertifizierung </a:t>
              </a:r>
              <a:b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</a:br>
              <a:r>
                <a:rPr lang="de-DE" altLang="de-DE" sz="800" b="1" dirty="0" err="1">
                  <a:solidFill>
                    <a:srgbClr val="B43013"/>
                  </a:solidFill>
                  <a:latin typeface="Calibri" panose="020F0502020204030204" pitchFamily="34" charset="0"/>
                </a:rPr>
                <a:t>SoSe</a:t>
              </a:r>
              <a:b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</a:br>
              <a: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  <a:t>Prof. Runkel (MV)  </a:t>
              </a:r>
              <a:b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</a:br>
              <a:endParaRPr lang="de-DE" altLang="de-DE" dirty="0">
                <a:latin typeface="Arial" panose="020B0604020202020204" pitchFamily="34" charset="0"/>
              </a:endParaRPr>
            </a:p>
          </p:txBody>
        </p:sp>
        <p:sp>
          <p:nvSpPr>
            <p:cNvPr id="6" name="Text Box 4">
              <a:extLst>
                <a:ext uri="{FF2B5EF4-FFF2-40B4-BE49-F238E27FC236}">
                  <a16:creationId xmlns:a16="http://schemas.microsoft.com/office/drawing/2014/main" id="{EBD8176D-7DF0-43F6-A5AB-9F94248B1DD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6673906" y="108304713"/>
              <a:ext cx="398936" cy="212258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18000" rIns="36576" bIns="18000" numCol="1" anchor="t" anchorCtr="0" compatLnSpc="1">
              <a:prstTxWarp prst="textNoShape">
                <a:avLst/>
              </a:prstTxWarp>
            </a:bodyPr>
            <a:lstStyle/>
            <a:p>
              <a:pPr algn="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900" dirty="0">
                  <a:solidFill>
                    <a:srgbClr val="000000"/>
                  </a:solidFill>
                  <a:latin typeface="Calibri" panose="020F0502020204030204" pitchFamily="34" charset="0"/>
                </a:rPr>
                <a:t>4      5</a:t>
              </a:r>
              <a:endParaRPr lang="de-DE" altLang="de-DE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7" name="Group 5">
            <a:extLst>
              <a:ext uri="{FF2B5EF4-FFF2-40B4-BE49-F238E27FC236}">
                <a16:creationId xmlns:a16="http://schemas.microsoft.com/office/drawing/2014/main" id="{79396352-B52E-47EE-9C8F-9A7EF53A0C2D}"/>
              </a:ext>
            </a:extLst>
          </p:cNvPr>
          <p:cNvGrpSpPr>
            <a:grpSpLocks/>
          </p:cNvGrpSpPr>
          <p:nvPr/>
        </p:nvGrpSpPr>
        <p:grpSpPr bwMode="auto">
          <a:xfrm>
            <a:off x="3396851" y="3249723"/>
            <a:ext cx="1800000" cy="900113"/>
            <a:chOff x="105295700" y="109189475"/>
            <a:chExt cx="1800000" cy="900000"/>
          </a:xfrm>
        </p:grpSpPr>
        <p:sp>
          <p:nvSpPr>
            <p:cNvPr id="8" name="Text Box 6">
              <a:extLst>
                <a:ext uri="{FF2B5EF4-FFF2-40B4-BE49-F238E27FC236}">
                  <a16:creationId xmlns:a16="http://schemas.microsoft.com/office/drawing/2014/main" id="{52A65B3D-55E2-41D8-AE3C-95243FE79A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5295700" y="109189475"/>
              <a:ext cx="1800000" cy="90000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635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18000" rIns="36576" bIns="18000" numCol="1" anchor="t" anchorCtr="0" compatLnSpc="1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1000" b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M5_IEQ</a:t>
              </a: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  <a:t>Thermische </a:t>
              </a:r>
              <a:r>
                <a:rPr lang="de-DE" altLang="de-DE" sz="800" dirty="0" err="1">
                  <a:solidFill>
                    <a:srgbClr val="000000"/>
                  </a:solidFill>
                  <a:latin typeface="Calibri" panose="020F0502020204030204" pitchFamily="34" charset="0"/>
                </a:rPr>
                <a:t>Raumklimatik</a:t>
              </a:r>
              <a: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  <a:t>, Behaglichkeitsbewertung, Lüftung, Akustik</a:t>
              </a:r>
              <a:b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</a:br>
              <a:r>
                <a:rPr lang="de-DE" altLang="de-DE" sz="800" b="1" dirty="0" err="1">
                  <a:solidFill>
                    <a:srgbClr val="B43013"/>
                  </a:solidFill>
                  <a:latin typeface="Calibri" panose="020F0502020204030204" pitchFamily="34" charset="0"/>
                </a:rPr>
                <a:t>SoSe</a:t>
              </a:r>
              <a:b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</a:br>
              <a: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  <a:t>Prof. Dr. Jacob</a:t>
              </a:r>
              <a:b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</a:br>
              <a:endParaRPr lang="de-DE" altLang="de-DE" dirty="0">
                <a:latin typeface="Arial" panose="020B0604020202020204" pitchFamily="34" charset="0"/>
              </a:endParaRPr>
            </a:p>
          </p:txBody>
        </p:sp>
        <p:sp>
          <p:nvSpPr>
            <p:cNvPr id="9" name="Text Box 7">
              <a:extLst>
                <a:ext uri="{FF2B5EF4-FFF2-40B4-BE49-F238E27FC236}">
                  <a16:creationId xmlns:a16="http://schemas.microsoft.com/office/drawing/2014/main" id="{76601F83-5858-42F2-B257-FAD2F34067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6735700" y="109189475"/>
              <a:ext cx="360000" cy="1962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18000" rIns="36576" bIns="18000" numCol="1" anchor="t" anchorCtr="0" compatLnSpc="1">
              <a:prstTxWarp prst="textNoShape">
                <a:avLst/>
              </a:prstTxWarp>
            </a:bodyPr>
            <a:lstStyle/>
            <a:p>
              <a:pPr algn="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900" dirty="0">
                  <a:solidFill>
                    <a:srgbClr val="000000"/>
                  </a:solidFill>
                  <a:latin typeface="Calibri" panose="020F0502020204030204" pitchFamily="34" charset="0"/>
                </a:rPr>
                <a:t>4      5</a:t>
              </a:r>
              <a:endParaRPr lang="de-DE" altLang="de-DE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10" name="Group 8">
            <a:extLst>
              <a:ext uri="{FF2B5EF4-FFF2-40B4-BE49-F238E27FC236}">
                <a16:creationId xmlns:a16="http://schemas.microsoft.com/office/drawing/2014/main" id="{745AE4AB-1A62-4DD4-97AE-584BE622B881}"/>
              </a:ext>
            </a:extLst>
          </p:cNvPr>
          <p:cNvGrpSpPr>
            <a:grpSpLocks/>
          </p:cNvGrpSpPr>
          <p:nvPr/>
        </p:nvGrpSpPr>
        <p:grpSpPr bwMode="auto">
          <a:xfrm>
            <a:off x="6990162" y="1282654"/>
            <a:ext cx="1800000" cy="1079500"/>
            <a:chOff x="105310844" y="110089475"/>
            <a:chExt cx="1800000" cy="1080000"/>
          </a:xfrm>
        </p:grpSpPr>
        <p:sp>
          <p:nvSpPr>
            <p:cNvPr id="11" name="Text Box 9">
              <a:extLst>
                <a:ext uri="{FF2B5EF4-FFF2-40B4-BE49-F238E27FC236}">
                  <a16:creationId xmlns:a16="http://schemas.microsoft.com/office/drawing/2014/main" id="{AC135194-31ED-424E-BFC1-05CCCCA39B5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5310844" y="110089475"/>
              <a:ext cx="1800000" cy="108000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635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18000" rIns="36576" bIns="18000" numCol="1" anchor="t" anchorCtr="0" compatLnSpc="1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1000" b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M8_OEKON</a:t>
              </a: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  <a:t>Unternehmensführung</a:t>
              </a:r>
              <a:b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</a:br>
              <a:r>
                <a:rPr lang="de-DE" altLang="de-DE" sz="800" b="1" dirty="0" err="1">
                  <a:solidFill>
                    <a:srgbClr val="B43013"/>
                  </a:solidFill>
                  <a:latin typeface="Calibri" panose="020F0502020204030204" pitchFamily="34" charset="0"/>
                </a:rPr>
                <a:t>SoSe</a:t>
              </a:r>
              <a:b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</a:br>
              <a: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  <a:t>Prof. Dr. Krön (MV)</a:t>
              </a:r>
              <a:b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</a:br>
              <a:endParaRPr lang="de-DE" altLang="de-DE" dirty="0">
                <a:latin typeface="Arial" panose="020B0604020202020204" pitchFamily="34" charset="0"/>
              </a:endParaRPr>
            </a:p>
          </p:txBody>
        </p:sp>
        <p:sp>
          <p:nvSpPr>
            <p:cNvPr id="12" name="Text Box 10">
              <a:extLst>
                <a:ext uri="{FF2B5EF4-FFF2-40B4-BE49-F238E27FC236}">
                  <a16:creationId xmlns:a16="http://schemas.microsoft.com/office/drawing/2014/main" id="{931E2136-357B-4F1B-9135-F405E0CCB12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6735700" y="110089475"/>
              <a:ext cx="360000" cy="360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18000" rIns="36576" bIns="18000" numCol="1" anchor="t" anchorCtr="0" compatLnSpc="1">
              <a:prstTxWarp prst="textNoShape">
                <a:avLst/>
              </a:prstTxWarp>
            </a:bodyPr>
            <a:lstStyle/>
            <a:p>
              <a:pPr algn="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900">
                  <a:solidFill>
                    <a:srgbClr val="000000"/>
                  </a:solidFill>
                  <a:latin typeface="Calibri" panose="020F0502020204030204" pitchFamily="34" charset="0"/>
                </a:rPr>
                <a:t>4      6</a:t>
              </a:r>
              <a:endParaRPr lang="de-DE" altLang="de-DE">
                <a:latin typeface="Arial" panose="020B0604020202020204" pitchFamily="34" charset="0"/>
              </a:endParaRPr>
            </a:p>
          </p:txBody>
        </p:sp>
      </p:grpSp>
      <p:grpSp>
        <p:nvGrpSpPr>
          <p:cNvPr id="13" name="Group 11">
            <a:extLst>
              <a:ext uri="{FF2B5EF4-FFF2-40B4-BE49-F238E27FC236}">
                <a16:creationId xmlns:a16="http://schemas.microsoft.com/office/drawing/2014/main" id="{7F507212-FC35-470F-A67D-3F2003570752}"/>
              </a:ext>
            </a:extLst>
          </p:cNvPr>
          <p:cNvGrpSpPr>
            <a:grpSpLocks/>
          </p:cNvGrpSpPr>
          <p:nvPr/>
        </p:nvGrpSpPr>
        <p:grpSpPr bwMode="auto">
          <a:xfrm>
            <a:off x="5197105" y="2156944"/>
            <a:ext cx="1800000" cy="1102105"/>
            <a:chOff x="105295700" y="111169475"/>
            <a:chExt cx="1800000" cy="1101001"/>
          </a:xfrm>
        </p:grpSpPr>
        <p:sp>
          <p:nvSpPr>
            <p:cNvPr id="14" name="Text Box 12">
              <a:extLst>
                <a:ext uri="{FF2B5EF4-FFF2-40B4-BE49-F238E27FC236}">
                  <a16:creationId xmlns:a16="http://schemas.microsoft.com/office/drawing/2014/main" id="{118E44B0-9D4F-4E20-A64F-9BF5705DF5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5295700" y="111190476"/>
              <a:ext cx="1800000" cy="10800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635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18000" rIns="36576" bIns="18000" numCol="1" anchor="t" anchorCtr="0" compatLnSpc="1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1000" b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M9_MEE</a:t>
              </a: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  <a:t>Integrales Entwerfen hoher Komplexität (Stadt/Gebäude)</a:t>
              </a:r>
              <a:b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</a:br>
              <a: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  <a:t>Klimadesign und bauphysikalische Nachweisführung (Simulation) </a:t>
              </a: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800" b="1" dirty="0" err="1">
                  <a:solidFill>
                    <a:srgbClr val="2D4E6B"/>
                  </a:solidFill>
                  <a:latin typeface="Calibri" panose="020F0502020204030204" pitchFamily="34" charset="0"/>
                </a:rPr>
                <a:t>WiSe</a:t>
              </a:r>
              <a:b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</a:br>
              <a: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  <a:t>Prof. Dr: Bauriedel (MV) + E2D-Team</a:t>
              </a:r>
              <a:b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</a:br>
              <a:endParaRPr lang="de-DE" altLang="de-DE" dirty="0">
                <a:latin typeface="Arial" panose="020B0604020202020204" pitchFamily="34" charset="0"/>
              </a:endParaRPr>
            </a:p>
          </p:txBody>
        </p:sp>
        <p:sp>
          <p:nvSpPr>
            <p:cNvPr id="15" name="Text Box 13">
              <a:extLst>
                <a:ext uri="{FF2B5EF4-FFF2-40B4-BE49-F238E27FC236}">
                  <a16:creationId xmlns:a16="http://schemas.microsoft.com/office/drawing/2014/main" id="{90057076-2775-40A9-B14A-951CD60FF96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6735700" y="111169475"/>
              <a:ext cx="360000" cy="2002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18000" rIns="36576" bIns="18000" numCol="1" anchor="t" anchorCtr="0" compatLnSpc="1">
              <a:prstTxWarp prst="textNoShape">
                <a:avLst/>
              </a:prstTxWarp>
            </a:bodyPr>
            <a:lstStyle/>
            <a:p>
              <a:pPr algn="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900">
                  <a:solidFill>
                    <a:srgbClr val="000000"/>
                  </a:solidFill>
                  <a:latin typeface="Calibri" panose="020F0502020204030204" pitchFamily="34" charset="0"/>
                </a:rPr>
                <a:t>6      6</a:t>
              </a:r>
              <a:endParaRPr lang="de-DE" altLang="de-DE">
                <a:latin typeface="Arial" panose="020B0604020202020204" pitchFamily="34" charset="0"/>
              </a:endParaRPr>
            </a:p>
          </p:txBody>
        </p:sp>
      </p:grpSp>
      <p:grpSp>
        <p:nvGrpSpPr>
          <p:cNvPr id="16" name="Group 14">
            <a:extLst>
              <a:ext uri="{FF2B5EF4-FFF2-40B4-BE49-F238E27FC236}">
                <a16:creationId xmlns:a16="http://schemas.microsoft.com/office/drawing/2014/main" id="{CF17C12B-876D-450F-BF68-AD20BF60AE71}"/>
              </a:ext>
            </a:extLst>
          </p:cNvPr>
          <p:cNvGrpSpPr>
            <a:grpSpLocks/>
          </p:cNvGrpSpPr>
          <p:nvPr/>
        </p:nvGrpSpPr>
        <p:grpSpPr bwMode="auto">
          <a:xfrm>
            <a:off x="1596673" y="3062316"/>
            <a:ext cx="1800000" cy="900113"/>
            <a:chOff x="107023578" y="109126826"/>
            <a:chExt cx="1793684" cy="900000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17" name="Text Box 15">
              <a:extLst>
                <a:ext uri="{FF2B5EF4-FFF2-40B4-BE49-F238E27FC236}">
                  <a16:creationId xmlns:a16="http://schemas.microsoft.com/office/drawing/2014/main" id="{CFA64960-6812-4182-9EFC-71665272BF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023578" y="109126826"/>
              <a:ext cx="1793684" cy="900000"/>
            </a:xfrm>
            <a:prstGeom prst="rect">
              <a:avLst/>
            </a:prstGeom>
            <a:grpFill/>
            <a:ln w="635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18000" rIns="36576" bIns="18000" numCol="1" anchor="t" anchorCtr="0" compatLnSpc="1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1000" b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M6_GES</a:t>
              </a: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  <a:t>Anlagenmonitoring, statistische Auswertungen, Einsatzoptimierung regenerative Energien </a:t>
              </a: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800" b="1" dirty="0" err="1">
                  <a:solidFill>
                    <a:srgbClr val="2D4E6B"/>
                  </a:solidFill>
                  <a:latin typeface="Calibri" panose="020F0502020204030204" pitchFamily="34" charset="0"/>
                </a:rPr>
                <a:t>WiSe</a:t>
              </a:r>
              <a:b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</a:br>
              <a: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  <a:t>Prof. Dr. Nowak (MV) </a:t>
              </a:r>
              <a:b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</a:br>
              <a:endParaRPr lang="de-DE" altLang="de-DE" dirty="0">
                <a:latin typeface="Arial" panose="020B0604020202020204" pitchFamily="34" charset="0"/>
              </a:endParaRPr>
            </a:p>
          </p:txBody>
        </p:sp>
        <p:sp>
          <p:nvSpPr>
            <p:cNvPr id="18" name="Text Box 16">
              <a:extLst>
                <a:ext uri="{FF2B5EF4-FFF2-40B4-BE49-F238E27FC236}">
                  <a16:creationId xmlns:a16="http://schemas.microsoft.com/office/drawing/2014/main" id="{3EDBEFDB-C5DB-42EC-8DC0-815809E0FC6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8450290" y="109146808"/>
              <a:ext cx="360000" cy="196286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18000" rIns="36576" bIns="18000" numCol="1" anchor="t" anchorCtr="0" compatLnSpc="1">
              <a:prstTxWarp prst="textNoShape">
                <a:avLst/>
              </a:prstTxWarp>
            </a:bodyPr>
            <a:lstStyle/>
            <a:p>
              <a:pPr algn="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900" dirty="0">
                  <a:solidFill>
                    <a:srgbClr val="000000"/>
                  </a:solidFill>
                  <a:latin typeface="Calibri" panose="020F0502020204030204" pitchFamily="34" charset="0"/>
                </a:rPr>
                <a:t>4      5</a:t>
              </a:r>
              <a:endParaRPr lang="de-DE" altLang="de-DE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22" name="Group 20">
            <a:extLst>
              <a:ext uri="{FF2B5EF4-FFF2-40B4-BE49-F238E27FC236}">
                <a16:creationId xmlns:a16="http://schemas.microsoft.com/office/drawing/2014/main" id="{57037ADA-E8C1-48F2-B30A-97308ADA2DA2}"/>
              </a:ext>
            </a:extLst>
          </p:cNvPr>
          <p:cNvGrpSpPr>
            <a:grpSpLocks/>
          </p:cNvGrpSpPr>
          <p:nvPr/>
        </p:nvGrpSpPr>
        <p:grpSpPr bwMode="auto">
          <a:xfrm>
            <a:off x="1599852" y="3962669"/>
            <a:ext cx="1800000" cy="1079500"/>
            <a:chOff x="107131863" y="110314562"/>
            <a:chExt cx="1798328" cy="1080000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23" name="Text Box 21">
              <a:extLst>
                <a:ext uri="{FF2B5EF4-FFF2-40B4-BE49-F238E27FC236}">
                  <a16:creationId xmlns:a16="http://schemas.microsoft.com/office/drawing/2014/main" id="{4E9756D3-9C2E-4E09-B169-F23CD2D04CC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131863" y="110314562"/>
              <a:ext cx="1798328" cy="1080000"/>
            </a:xfrm>
            <a:prstGeom prst="rect">
              <a:avLst/>
            </a:prstGeom>
            <a:grpFill/>
            <a:ln w="635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18000" rIns="36576" bIns="18000" numCol="1" anchor="t" anchorCtr="0" compatLnSpc="1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1000" b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M11_PROJ</a:t>
              </a: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  <a:t>Methodik des wissenschaftlichen Arbeitens, Schwerpunktbildung</a:t>
              </a:r>
              <a:b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</a:br>
              <a:r>
                <a:rPr lang="de-DE" altLang="de-DE" sz="800" b="1" dirty="0" err="1">
                  <a:solidFill>
                    <a:srgbClr val="2D4E6B"/>
                  </a:solidFill>
                  <a:latin typeface="Calibri" panose="020F0502020204030204" pitchFamily="34" charset="0"/>
                </a:rPr>
                <a:t>WiSe+</a:t>
              </a:r>
              <a:r>
                <a:rPr lang="de-DE" altLang="de-DE" sz="800" b="1" dirty="0" err="1">
                  <a:solidFill>
                    <a:srgbClr val="B43013"/>
                  </a:solidFill>
                  <a:latin typeface="Calibri" panose="020F0502020204030204" pitchFamily="34" charset="0"/>
                </a:rPr>
                <a:t>SoSe</a:t>
              </a:r>
              <a:b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</a:br>
              <a:b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</a:br>
              <a: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  <a:t>Prof. Dr. T. Schmidt (MV) </a:t>
              </a:r>
              <a:b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</a:br>
              <a:endParaRPr lang="de-DE" altLang="de-DE" dirty="0">
                <a:latin typeface="Arial" panose="020B0604020202020204" pitchFamily="34" charset="0"/>
              </a:endParaRPr>
            </a:p>
          </p:txBody>
        </p:sp>
        <p:sp>
          <p:nvSpPr>
            <p:cNvPr id="24" name="Text Box 22">
              <a:extLst>
                <a:ext uri="{FF2B5EF4-FFF2-40B4-BE49-F238E27FC236}">
                  <a16:creationId xmlns:a16="http://schemas.microsoft.com/office/drawing/2014/main" id="{172F26D2-BB1D-4825-AA0A-DD3A8AA0C79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8545522" y="110568104"/>
              <a:ext cx="360000" cy="24021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18000" rIns="36576" bIns="18000" numCol="1" anchor="t" anchorCtr="0" compatLnSpc="1">
              <a:prstTxWarp prst="textNoShape">
                <a:avLst/>
              </a:prstTxWarp>
            </a:bodyPr>
            <a:lstStyle/>
            <a:p>
              <a:pPr algn="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900" dirty="0">
                  <a:solidFill>
                    <a:srgbClr val="000000"/>
                  </a:solidFill>
                  <a:latin typeface="Calibri" panose="020F0502020204030204" pitchFamily="34" charset="0"/>
                </a:rPr>
                <a:t>4      6</a:t>
              </a:r>
              <a:endParaRPr lang="de-DE" altLang="de-DE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25" name="Group 23">
            <a:extLst>
              <a:ext uri="{FF2B5EF4-FFF2-40B4-BE49-F238E27FC236}">
                <a16:creationId xmlns:a16="http://schemas.microsoft.com/office/drawing/2014/main" id="{2E974321-2684-4DEC-AA5E-E34BB1EAEBF2}"/>
              </a:ext>
            </a:extLst>
          </p:cNvPr>
          <p:cNvGrpSpPr>
            <a:grpSpLocks/>
          </p:cNvGrpSpPr>
          <p:nvPr/>
        </p:nvGrpSpPr>
        <p:grpSpPr bwMode="auto">
          <a:xfrm>
            <a:off x="1598488" y="5039459"/>
            <a:ext cx="1800000" cy="539750"/>
            <a:chOff x="108895700" y="109369475"/>
            <a:chExt cx="1800000" cy="540000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26" name="Text Box 24">
              <a:extLst>
                <a:ext uri="{FF2B5EF4-FFF2-40B4-BE49-F238E27FC236}">
                  <a16:creationId xmlns:a16="http://schemas.microsoft.com/office/drawing/2014/main" id="{DC2FD69D-9553-4F05-84CC-A71F3C9718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8895700" y="109369475"/>
              <a:ext cx="1800000" cy="540000"/>
            </a:xfrm>
            <a:prstGeom prst="rect">
              <a:avLst/>
            </a:prstGeom>
            <a:grpFill/>
            <a:ln w="635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18000" rIns="36576" bIns="18000" numCol="1" anchor="t" anchorCtr="0" compatLnSpc="1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1000" b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M14_FWP</a:t>
              </a: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de-DE" altLang="de-DE" sz="800" dirty="0">
                <a:solidFill>
                  <a:srgbClr val="000000"/>
                </a:solidFill>
                <a:latin typeface="Calibri" panose="020F0502020204030204" pitchFamily="34" charset="0"/>
              </a:endParaRP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800" b="1" dirty="0" err="1">
                  <a:solidFill>
                    <a:srgbClr val="2D4E6B"/>
                  </a:solidFill>
                  <a:latin typeface="Calibri" panose="020F0502020204030204" pitchFamily="34" charset="0"/>
                </a:rPr>
                <a:t>WiSe+</a:t>
              </a:r>
              <a:r>
                <a:rPr lang="de-DE" altLang="de-DE" sz="800" b="1" dirty="0" err="1">
                  <a:solidFill>
                    <a:srgbClr val="B43013"/>
                  </a:solidFill>
                  <a:latin typeface="Calibri" panose="020F0502020204030204" pitchFamily="34" charset="0"/>
                </a:rPr>
                <a:t>SoSe</a:t>
              </a:r>
              <a:endParaRPr lang="de-DE" altLang="de-DE" sz="800" dirty="0">
                <a:latin typeface="Arial" panose="020B0604020202020204" pitchFamily="34" charset="0"/>
              </a:endParaRPr>
            </a:p>
          </p:txBody>
        </p:sp>
        <p:sp>
          <p:nvSpPr>
            <p:cNvPr id="27" name="Text Box 25">
              <a:extLst>
                <a:ext uri="{FF2B5EF4-FFF2-40B4-BE49-F238E27FC236}">
                  <a16:creationId xmlns:a16="http://schemas.microsoft.com/office/drawing/2014/main" id="{55B5BCB1-DAEA-4FC2-8551-5A51F893E59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0335700" y="109384722"/>
              <a:ext cx="360000" cy="36000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18000" rIns="36576" bIns="18000" numCol="1" anchor="t" anchorCtr="0" compatLnSpc="1">
              <a:prstTxWarp prst="textNoShape">
                <a:avLst/>
              </a:prstTxWarp>
            </a:bodyPr>
            <a:lstStyle/>
            <a:p>
              <a:pPr algn="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900" dirty="0">
                  <a:solidFill>
                    <a:srgbClr val="000000"/>
                  </a:solidFill>
                  <a:latin typeface="Calibri" panose="020F0502020204030204" pitchFamily="34" charset="0"/>
                </a:rPr>
                <a:t>2      3</a:t>
              </a:r>
              <a:endParaRPr lang="de-DE" altLang="de-DE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28" name="Group 26">
            <a:extLst>
              <a:ext uri="{FF2B5EF4-FFF2-40B4-BE49-F238E27FC236}">
                <a16:creationId xmlns:a16="http://schemas.microsoft.com/office/drawing/2014/main" id="{4A0E792D-6A03-4333-A853-75093D6FE304}"/>
              </a:ext>
            </a:extLst>
          </p:cNvPr>
          <p:cNvGrpSpPr>
            <a:grpSpLocks/>
          </p:cNvGrpSpPr>
          <p:nvPr/>
        </p:nvGrpSpPr>
        <p:grpSpPr bwMode="auto">
          <a:xfrm>
            <a:off x="3395378" y="4142612"/>
            <a:ext cx="1800000" cy="1081089"/>
            <a:chOff x="108895702" y="109909475"/>
            <a:chExt cx="1800000" cy="1080002"/>
          </a:xfrm>
        </p:grpSpPr>
        <p:sp>
          <p:nvSpPr>
            <p:cNvPr id="29" name="Text Box 27">
              <a:extLst>
                <a:ext uri="{FF2B5EF4-FFF2-40B4-BE49-F238E27FC236}">
                  <a16:creationId xmlns:a16="http://schemas.microsoft.com/office/drawing/2014/main" id="{2B59C955-5195-488F-8C03-71D2307066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8895702" y="109909477"/>
              <a:ext cx="1800000" cy="108000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635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18000" rIns="36576" bIns="18000" numCol="1" anchor="t" anchorCtr="0" compatLnSpc="1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1000" b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M10_KM</a:t>
              </a: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  <a:t>Konstruieren komplexer </a:t>
              </a:r>
              <a:r>
                <a:rPr lang="de-DE" altLang="de-DE" sz="800" dirty="0" err="1">
                  <a:solidFill>
                    <a:srgbClr val="000000"/>
                  </a:solidFill>
                  <a:latin typeface="Calibri" panose="020F0502020204030204" pitchFamily="34" charset="0"/>
                </a:rPr>
                <a:t>Gebäudesyst</a:t>
              </a:r>
              <a: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  <a:t>.</a:t>
              </a:r>
              <a:b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</a:br>
              <a: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  <a:t>Klimadesign und bauphysikalische </a:t>
              </a:r>
              <a:b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</a:br>
              <a: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  <a:t>Nachweisführung (Simulation) </a:t>
              </a:r>
              <a:r>
                <a:rPr lang="de-DE" altLang="de-DE" sz="800" b="1" dirty="0" err="1">
                  <a:solidFill>
                    <a:srgbClr val="B43013"/>
                  </a:solidFill>
                  <a:latin typeface="Calibri" panose="020F0502020204030204" pitchFamily="34" charset="0"/>
                </a:rPr>
                <a:t>SoSe</a:t>
              </a:r>
              <a:b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</a:br>
              <a: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  <a:t>Prof. Dr. Bauer (MV) </a:t>
              </a:r>
              <a:b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</a:br>
              <a:endParaRPr lang="de-DE" altLang="de-DE" dirty="0">
                <a:latin typeface="Arial" panose="020B0604020202020204" pitchFamily="34" charset="0"/>
              </a:endParaRPr>
            </a:p>
          </p:txBody>
        </p:sp>
        <p:sp>
          <p:nvSpPr>
            <p:cNvPr id="30" name="Text Box 28">
              <a:extLst>
                <a:ext uri="{FF2B5EF4-FFF2-40B4-BE49-F238E27FC236}">
                  <a16:creationId xmlns:a16="http://schemas.microsoft.com/office/drawing/2014/main" id="{591D9D29-30CC-46F2-A10C-C4378A0AB1E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0335700" y="109909475"/>
              <a:ext cx="360000" cy="180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18000" rIns="36576" bIns="18000" numCol="1" anchor="t" anchorCtr="0" compatLnSpc="1">
              <a:prstTxWarp prst="textNoShape">
                <a:avLst/>
              </a:prstTxWarp>
            </a:bodyPr>
            <a:lstStyle/>
            <a:p>
              <a:pPr algn="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900" dirty="0">
                  <a:solidFill>
                    <a:srgbClr val="000000"/>
                  </a:solidFill>
                  <a:latin typeface="Calibri" panose="020F0502020204030204" pitchFamily="34" charset="0"/>
                </a:rPr>
                <a:t>6      6</a:t>
              </a:r>
              <a:endParaRPr lang="de-DE" altLang="de-DE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31" name="Group 29">
            <a:extLst>
              <a:ext uri="{FF2B5EF4-FFF2-40B4-BE49-F238E27FC236}">
                <a16:creationId xmlns:a16="http://schemas.microsoft.com/office/drawing/2014/main" id="{2C604A17-896D-4C85-9B80-B62502ECBA1B}"/>
              </a:ext>
            </a:extLst>
          </p:cNvPr>
          <p:cNvGrpSpPr>
            <a:grpSpLocks/>
          </p:cNvGrpSpPr>
          <p:nvPr/>
        </p:nvGrpSpPr>
        <p:grpSpPr bwMode="auto">
          <a:xfrm>
            <a:off x="5197105" y="1277904"/>
            <a:ext cx="1800000" cy="900112"/>
            <a:chOff x="110695699" y="109189475"/>
            <a:chExt cx="1833719" cy="900000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32" name="Text Box 30">
              <a:extLst>
                <a:ext uri="{FF2B5EF4-FFF2-40B4-BE49-F238E27FC236}">
                  <a16:creationId xmlns:a16="http://schemas.microsoft.com/office/drawing/2014/main" id="{058E531A-DA4E-47AD-B97E-AA3B91D5338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0695699" y="109189475"/>
              <a:ext cx="1833719" cy="900000"/>
            </a:xfrm>
            <a:prstGeom prst="rect">
              <a:avLst/>
            </a:prstGeom>
            <a:grpFill/>
            <a:ln w="635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18000" rIns="36576" bIns="18000" numCol="1" anchor="t" anchorCtr="0" compatLnSpc="1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1000" b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M7_UFP</a:t>
              </a: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  <a:t>Energienutzungsplan mit GIS, </a:t>
              </a:r>
              <a:b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</a:br>
              <a: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  <a:t>Klimaneutralität, Infrastrukturplanung und Mobilität, Lastgangsimulation</a:t>
              </a:r>
              <a:b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</a:br>
              <a:r>
                <a:rPr lang="de-DE" altLang="de-DE" sz="800" b="1" dirty="0" err="1">
                  <a:solidFill>
                    <a:srgbClr val="2D4E6B"/>
                  </a:solidFill>
                  <a:latin typeface="Calibri" panose="020F0502020204030204" pitchFamily="34" charset="0"/>
                </a:rPr>
                <a:t>WiSe+</a:t>
              </a:r>
              <a:r>
                <a:rPr lang="de-DE" altLang="de-DE" sz="800" b="1" dirty="0" err="1">
                  <a:solidFill>
                    <a:srgbClr val="B43013"/>
                  </a:solidFill>
                  <a:latin typeface="Calibri" panose="020F0502020204030204" pitchFamily="34" charset="0"/>
                </a:rPr>
                <a:t>SoSe</a:t>
              </a:r>
              <a:endParaRPr lang="de-DE" altLang="de-DE" dirty="0">
                <a:latin typeface="Arial" panose="020B0604020202020204" pitchFamily="34" charset="0"/>
              </a:endParaRP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b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</a:br>
              <a:endParaRPr lang="de-DE" altLang="de-DE" dirty="0">
                <a:latin typeface="Arial" panose="020B0604020202020204" pitchFamily="34" charset="0"/>
              </a:endParaRPr>
            </a:p>
          </p:txBody>
        </p:sp>
        <p:sp>
          <p:nvSpPr>
            <p:cNvPr id="33" name="Text Box 31">
              <a:extLst>
                <a:ext uri="{FF2B5EF4-FFF2-40B4-BE49-F238E27FC236}">
                  <a16:creationId xmlns:a16="http://schemas.microsoft.com/office/drawing/2014/main" id="{5DFDC9CB-B556-42A2-9EA2-EE3244245D0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2135700" y="109204713"/>
              <a:ext cx="360000" cy="196286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18000" rIns="36576" bIns="18000" numCol="1" anchor="t" anchorCtr="0" compatLnSpc="1">
              <a:prstTxWarp prst="textNoShape">
                <a:avLst/>
              </a:prstTxWarp>
            </a:bodyPr>
            <a:lstStyle/>
            <a:p>
              <a:pPr algn="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900" dirty="0">
                  <a:solidFill>
                    <a:srgbClr val="000000"/>
                  </a:solidFill>
                  <a:latin typeface="Calibri" panose="020F0502020204030204" pitchFamily="34" charset="0"/>
                </a:rPr>
                <a:t>4      5</a:t>
              </a:r>
              <a:endParaRPr lang="de-DE" altLang="de-DE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37" name="Group 35">
            <a:extLst>
              <a:ext uri="{FF2B5EF4-FFF2-40B4-BE49-F238E27FC236}">
                <a16:creationId xmlns:a16="http://schemas.microsoft.com/office/drawing/2014/main" id="{D9F1898C-C3AD-45E0-AD4C-E9D927DA7E52}"/>
              </a:ext>
            </a:extLst>
          </p:cNvPr>
          <p:cNvGrpSpPr>
            <a:grpSpLocks/>
          </p:cNvGrpSpPr>
          <p:nvPr/>
        </p:nvGrpSpPr>
        <p:grpSpPr bwMode="auto">
          <a:xfrm>
            <a:off x="5195783" y="3253203"/>
            <a:ext cx="1800000" cy="1079500"/>
            <a:chOff x="110695700" y="110089475"/>
            <a:chExt cx="1800000" cy="1080000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38" name="Text Box 36">
              <a:extLst>
                <a:ext uri="{FF2B5EF4-FFF2-40B4-BE49-F238E27FC236}">
                  <a16:creationId xmlns:a16="http://schemas.microsoft.com/office/drawing/2014/main" id="{F5C54257-34AB-4AFB-B48E-5BE74E9495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0695700" y="110089475"/>
              <a:ext cx="1800000" cy="1080000"/>
            </a:xfrm>
            <a:prstGeom prst="rect">
              <a:avLst/>
            </a:prstGeom>
            <a:grpFill/>
            <a:ln w="635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18000" rIns="36576" bIns="18000" numCol="1" anchor="t" anchorCtr="0" compatLnSpc="1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1000" b="1">
                  <a:solidFill>
                    <a:srgbClr val="000000"/>
                  </a:solidFill>
                  <a:latin typeface="Calibri" panose="020F0502020204030204" pitchFamily="34" charset="0"/>
                </a:rPr>
                <a:t>M12_MS</a:t>
              </a: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800">
                  <a:solidFill>
                    <a:srgbClr val="000000"/>
                  </a:solidFill>
                  <a:latin typeface="Calibri" panose="020F0502020204030204" pitchFamily="34" charset="0"/>
                </a:rPr>
                <a:t>Schwerpunktbildung</a:t>
              </a: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800" b="1">
                  <a:solidFill>
                    <a:srgbClr val="2D4E6B"/>
                  </a:solidFill>
                  <a:latin typeface="Calibri" panose="020F0502020204030204" pitchFamily="34" charset="0"/>
                </a:rPr>
                <a:t>WiSe+</a:t>
              </a:r>
              <a:r>
                <a:rPr lang="de-DE" altLang="de-DE" sz="800" b="1">
                  <a:solidFill>
                    <a:srgbClr val="B43013"/>
                  </a:solidFill>
                  <a:latin typeface="Calibri" panose="020F0502020204030204" pitchFamily="34" charset="0"/>
                </a:rPr>
                <a:t>SoSe</a:t>
              </a:r>
              <a:endParaRPr lang="de-DE" altLang="de-DE">
                <a:latin typeface="Arial" panose="020B0604020202020204" pitchFamily="34" charset="0"/>
              </a:endParaRPr>
            </a:p>
          </p:txBody>
        </p:sp>
        <p:sp>
          <p:nvSpPr>
            <p:cNvPr id="39" name="Text Box 37">
              <a:extLst>
                <a:ext uri="{FF2B5EF4-FFF2-40B4-BE49-F238E27FC236}">
                  <a16:creationId xmlns:a16="http://schemas.microsoft.com/office/drawing/2014/main" id="{7A53222B-C7D1-41F5-9B22-99D01F13E7F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2135700" y="110104722"/>
              <a:ext cx="360000" cy="36000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18000" rIns="36576" bIns="18000" numCol="1" anchor="t" anchorCtr="0" compatLnSpc="1">
              <a:prstTxWarp prst="textNoShape">
                <a:avLst/>
              </a:prstTxWarp>
            </a:bodyPr>
            <a:lstStyle/>
            <a:p>
              <a:pPr algn="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900" dirty="0">
                  <a:solidFill>
                    <a:srgbClr val="000000"/>
                  </a:solidFill>
                  <a:latin typeface="Calibri" panose="020F0502020204030204" pitchFamily="34" charset="0"/>
                </a:rPr>
                <a:t>4      6</a:t>
              </a:r>
              <a:endParaRPr lang="de-DE" altLang="de-DE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40" name="Group 38">
            <a:extLst>
              <a:ext uri="{FF2B5EF4-FFF2-40B4-BE49-F238E27FC236}">
                <a16:creationId xmlns:a16="http://schemas.microsoft.com/office/drawing/2014/main" id="{29F74039-E5D1-49C6-B8E7-BD7B6F9DB1E1}"/>
              </a:ext>
            </a:extLst>
          </p:cNvPr>
          <p:cNvGrpSpPr>
            <a:grpSpLocks/>
          </p:cNvGrpSpPr>
          <p:nvPr/>
        </p:nvGrpSpPr>
        <p:grpSpPr bwMode="auto">
          <a:xfrm>
            <a:off x="1598423" y="2166046"/>
            <a:ext cx="1800000" cy="900112"/>
            <a:chOff x="107095700" y="108289475"/>
            <a:chExt cx="1800000" cy="900000"/>
          </a:xfrm>
        </p:grpSpPr>
        <p:sp>
          <p:nvSpPr>
            <p:cNvPr id="41" name="Text Box 39">
              <a:extLst>
                <a:ext uri="{FF2B5EF4-FFF2-40B4-BE49-F238E27FC236}">
                  <a16:creationId xmlns:a16="http://schemas.microsoft.com/office/drawing/2014/main" id="{7ECCA46D-7155-4321-98F0-BE6C56F1B57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095700" y="108289475"/>
              <a:ext cx="1800000" cy="9000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635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18000" rIns="36576" bIns="18000" numCol="1" anchor="t" anchorCtr="0" compatLnSpc="1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1000" b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M2_CAX</a:t>
              </a: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  <a:t>BIM </a:t>
              </a:r>
              <a:r>
                <a:rPr lang="de-DE" altLang="de-DE" sz="800" dirty="0" err="1">
                  <a:solidFill>
                    <a:srgbClr val="000000"/>
                  </a:solidFill>
                  <a:latin typeface="Calibri" panose="020F0502020204030204" pitchFamily="34" charset="0"/>
                </a:rPr>
                <a:t>advanced</a:t>
              </a:r>
              <a: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  <a:t>, </a:t>
              </a:r>
              <a:r>
                <a:rPr lang="de-DE" altLang="de-DE" sz="800" dirty="0" err="1">
                  <a:solidFill>
                    <a:srgbClr val="000000"/>
                  </a:solidFill>
                  <a:latin typeface="Calibri" panose="020F0502020204030204" pitchFamily="34" charset="0"/>
                </a:rPr>
                <a:t>parametric</a:t>
              </a:r>
              <a: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  <a:t> design </a:t>
              </a:r>
              <a:r>
                <a:rPr lang="de-DE" altLang="de-DE" sz="800" dirty="0" err="1">
                  <a:solidFill>
                    <a:srgbClr val="000000"/>
                  </a:solidFill>
                  <a:latin typeface="Calibri" panose="020F0502020204030204" pitchFamily="34" charset="0"/>
                </a:rPr>
                <a:t>advanced</a:t>
              </a:r>
              <a: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  <a:t>, Algorithmen u. Datenstrukturen</a:t>
              </a:r>
              <a:b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</a:br>
              <a:r>
                <a:rPr lang="de-DE" altLang="de-DE" sz="800" b="1" dirty="0" err="1">
                  <a:solidFill>
                    <a:srgbClr val="2D4E6B"/>
                  </a:solidFill>
                  <a:latin typeface="Calibri" panose="020F0502020204030204" pitchFamily="34" charset="0"/>
                </a:rPr>
                <a:t>WiSe</a:t>
              </a:r>
              <a:b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</a:br>
              <a: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  <a:t>Prof. Dr. Bauriedel (MV) </a:t>
              </a:r>
              <a:b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</a:br>
              <a:endParaRPr lang="de-DE" altLang="de-DE" dirty="0">
                <a:latin typeface="Arial" panose="020B0604020202020204" pitchFamily="34" charset="0"/>
              </a:endParaRPr>
            </a:p>
          </p:txBody>
        </p:sp>
        <p:sp>
          <p:nvSpPr>
            <p:cNvPr id="42" name="Text Box 40">
              <a:extLst>
                <a:ext uri="{FF2B5EF4-FFF2-40B4-BE49-F238E27FC236}">
                  <a16:creationId xmlns:a16="http://schemas.microsoft.com/office/drawing/2014/main" id="{A77F74EC-59D5-484B-8CE0-3227957B05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8475185" y="108307867"/>
              <a:ext cx="398936" cy="2122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18000" rIns="36576" bIns="18000" numCol="1" anchor="t" anchorCtr="0" compatLnSpc="1">
              <a:prstTxWarp prst="textNoShape">
                <a:avLst/>
              </a:prstTxWarp>
            </a:bodyPr>
            <a:lstStyle/>
            <a:p>
              <a:pPr algn="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900" dirty="0">
                  <a:solidFill>
                    <a:srgbClr val="000000"/>
                  </a:solidFill>
                  <a:latin typeface="Calibri" panose="020F0502020204030204" pitchFamily="34" charset="0"/>
                </a:rPr>
                <a:t>4      5</a:t>
              </a:r>
              <a:endParaRPr lang="de-DE" altLang="de-DE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43" name="Group 41">
            <a:extLst>
              <a:ext uri="{FF2B5EF4-FFF2-40B4-BE49-F238E27FC236}">
                <a16:creationId xmlns:a16="http://schemas.microsoft.com/office/drawing/2014/main" id="{CA5675CF-C988-40E3-980A-034FE21D04D8}"/>
              </a:ext>
            </a:extLst>
          </p:cNvPr>
          <p:cNvGrpSpPr>
            <a:grpSpLocks/>
          </p:cNvGrpSpPr>
          <p:nvPr/>
        </p:nvGrpSpPr>
        <p:grpSpPr bwMode="auto">
          <a:xfrm>
            <a:off x="3398745" y="1279525"/>
            <a:ext cx="1800000" cy="1079500"/>
            <a:chOff x="108895700" y="108289475"/>
            <a:chExt cx="1800000" cy="1080000"/>
          </a:xfrm>
        </p:grpSpPr>
        <p:sp>
          <p:nvSpPr>
            <p:cNvPr id="44" name="Text Box 42">
              <a:extLst>
                <a:ext uri="{FF2B5EF4-FFF2-40B4-BE49-F238E27FC236}">
                  <a16:creationId xmlns:a16="http://schemas.microsoft.com/office/drawing/2014/main" id="{44B5CB30-AD2D-415F-BEF1-5C890FF33DC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8895700" y="108289475"/>
              <a:ext cx="1800000" cy="108000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635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18000" rIns="36576" bIns="18000" numCol="1" anchor="t" anchorCtr="0" compatLnSpc="1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1000" b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M3_BPSIM</a:t>
              </a: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  <a:t>Simulation (Thermisch, Feuchte, solare Einstrahlung, Schall, Wind)</a:t>
              </a:r>
              <a:b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</a:br>
              <a:r>
                <a:rPr lang="de-DE" altLang="de-DE" sz="800" b="1" dirty="0" err="1">
                  <a:solidFill>
                    <a:srgbClr val="B43013"/>
                  </a:solidFill>
                  <a:latin typeface="Calibri" panose="020F0502020204030204" pitchFamily="34" charset="0"/>
                </a:rPr>
                <a:t>SoSe</a:t>
              </a:r>
              <a:br>
                <a:rPr lang="de-DE" altLang="de-DE" sz="800" dirty="0">
                  <a:solidFill>
                    <a:srgbClr val="B43013"/>
                  </a:solidFill>
                  <a:latin typeface="Calibri" panose="020F0502020204030204" pitchFamily="34" charset="0"/>
                </a:rPr>
              </a:br>
              <a:b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</a:br>
              <a: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  <a:t>Prof. Dr. Jacob (MV) </a:t>
              </a:r>
              <a:b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</a:br>
              <a:endParaRPr lang="de-DE" altLang="de-DE" dirty="0">
                <a:latin typeface="Arial" panose="020B0604020202020204" pitchFamily="34" charset="0"/>
              </a:endParaRPr>
            </a:p>
          </p:txBody>
        </p:sp>
        <p:sp>
          <p:nvSpPr>
            <p:cNvPr id="45" name="Text Box 43">
              <a:extLst>
                <a:ext uri="{FF2B5EF4-FFF2-40B4-BE49-F238E27FC236}">
                  <a16:creationId xmlns:a16="http://schemas.microsoft.com/office/drawing/2014/main" id="{ACD87245-E824-47FB-8F64-C87BB5F19F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0296764" y="108289475"/>
              <a:ext cx="398936" cy="2122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18000" rIns="36576" bIns="18000" numCol="1" anchor="t" anchorCtr="0" compatLnSpc="1">
              <a:prstTxWarp prst="textNoShape">
                <a:avLst/>
              </a:prstTxWarp>
            </a:bodyPr>
            <a:lstStyle/>
            <a:p>
              <a:pPr algn="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900">
                  <a:solidFill>
                    <a:srgbClr val="000000"/>
                  </a:solidFill>
                  <a:latin typeface="Calibri" panose="020F0502020204030204" pitchFamily="34" charset="0"/>
                </a:rPr>
                <a:t>4      6</a:t>
              </a:r>
              <a:endParaRPr lang="de-DE" altLang="de-DE">
                <a:latin typeface="Arial" panose="020B0604020202020204" pitchFamily="34" charset="0"/>
              </a:endParaRPr>
            </a:p>
          </p:txBody>
        </p:sp>
      </p:grpSp>
      <p:grpSp>
        <p:nvGrpSpPr>
          <p:cNvPr id="46" name="Group 44">
            <a:extLst>
              <a:ext uri="{FF2B5EF4-FFF2-40B4-BE49-F238E27FC236}">
                <a16:creationId xmlns:a16="http://schemas.microsoft.com/office/drawing/2014/main" id="{FBDB1CB2-77E5-40EF-8F99-9C51D6926F76}"/>
              </a:ext>
            </a:extLst>
          </p:cNvPr>
          <p:cNvGrpSpPr>
            <a:grpSpLocks/>
          </p:cNvGrpSpPr>
          <p:nvPr/>
        </p:nvGrpSpPr>
        <p:grpSpPr bwMode="auto">
          <a:xfrm>
            <a:off x="1599185" y="1273366"/>
            <a:ext cx="1800000" cy="900175"/>
            <a:chOff x="110695700" y="108289413"/>
            <a:chExt cx="1800000" cy="900062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47" name="Text Box 45">
              <a:extLst>
                <a:ext uri="{FF2B5EF4-FFF2-40B4-BE49-F238E27FC236}">
                  <a16:creationId xmlns:a16="http://schemas.microsoft.com/office/drawing/2014/main" id="{5939D867-162C-48A9-AB63-B92BB2FFB0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0695700" y="108289475"/>
              <a:ext cx="1800000" cy="900000"/>
            </a:xfrm>
            <a:prstGeom prst="rect">
              <a:avLst/>
            </a:prstGeom>
            <a:grpFill/>
            <a:ln w="635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18000" rIns="36576" bIns="18000" numCol="1" anchor="t" anchorCtr="0" compatLnSpc="1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1000" b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M1_AT</a:t>
              </a: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800" dirty="0" err="1">
                  <a:solidFill>
                    <a:srgbClr val="000000"/>
                  </a:solidFill>
                  <a:latin typeface="Calibri" panose="020F0502020204030204" pitchFamily="34" charset="0"/>
                </a:rPr>
                <a:t>Konstuktionsbewertung</a:t>
              </a:r>
              <a: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  <a:t>,</a:t>
              </a:r>
              <a:b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</a:br>
              <a: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  <a:t>Bestandsbewertung</a:t>
              </a:r>
              <a:b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</a:br>
              <a:r>
                <a:rPr lang="de-DE" altLang="de-DE" sz="800" b="1" dirty="0" err="1">
                  <a:solidFill>
                    <a:srgbClr val="2D4E6B"/>
                  </a:solidFill>
                  <a:latin typeface="Calibri" panose="020F0502020204030204" pitchFamily="34" charset="0"/>
                </a:rPr>
                <a:t>WiSe</a:t>
              </a:r>
              <a:b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</a:br>
              <a: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  <a:t>Prof. Dr. Bauer (MV) </a:t>
              </a:r>
              <a:b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</a:br>
              <a:endParaRPr lang="de-DE" altLang="de-DE" dirty="0">
                <a:latin typeface="Arial" panose="020B0604020202020204" pitchFamily="34" charset="0"/>
              </a:endParaRPr>
            </a:p>
          </p:txBody>
        </p:sp>
        <p:sp>
          <p:nvSpPr>
            <p:cNvPr id="48" name="Text Box 46">
              <a:extLst>
                <a:ext uri="{FF2B5EF4-FFF2-40B4-BE49-F238E27FC236}">
                  <a16:creationId xmlns:a16="http://schemas.microsoft.com/office/drawing/2014/main" id="{DA3A2831-D42D-4B2F-8971-9822177207A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2080029" y="108289413"/>
              <a:ext cx="398936" cy="212258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18000" rIns="36576" bIns="18000" numCol="1" anchor="t" anchorCtr="0" compatLnSpc="1">
              <a:prstTxWarp prst="textNoShape">
                <a:avLst/>
              </a:prstTxWarp>
            </a:bodyPr>
            <a:lstStyle/>
            <a:p>
              <a:pPr algn="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900" dirty="0">
                  <a:solidFill>
                    <a:srgbClr val="000000"/>
                  </a:solidFill>
                  <a:latin typeface="Calibri" panose="020F0502020204030204" pitchFamily="34" charset="0"/>
                </a:rPr>
                <a:t>4      5</a:t>
              </a:r>
              <a:endParaRPr lang="de-DE" altLang="de-DE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49" name="Group 47">
            <a:extLst>
              <a:ext uri="{FF2B5EF4-FFF2-40B4-BE49-F238E27FC236}">
                <a16:creationId xmlns:a16="http://schemas.microsoft.com/office/drawing/2014/main" id="{B64C4440-5620-4C8C-901D-B9B02D5681DB}"/>
              </a:ext>
            </a:extLst>
          </p:cNvPr>
          <p:cNvGrpSpPr>
            <a:grpSpLocks/>
          </p:cNvGrpSpPr>
          <p:nvPr/>
        </p:nvGrpSpPr>
        <p:grpSpPr bwMode="auto">
          <a:xfrm>
            <a:off x="6994800" y="2359025"/>
            <a:ext cx="1800000" cy="2700338"/>
            <a:chOff x="112495700" y="108289475"/>
            <a:chExt cx="1800000" cy="2700000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50" name="Text Box 48">
              <a:extLst>
                <a:ext uri="{FF2B5EF4-FFF2-40B4-BE49-F238E27FC236}">
                  <a16:creationId xmlns:a16="http://schemas.microsoft.com/office/drawing/2014/main" id="{EE6BCCD3-BEE1-45B9-B54E-02E02AB2376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2495700" y="108289475"/>
              <a:ext cx="1800000" cy="2700000"/>
            </a:xfrm>
            <a:prstGeom prst="rect">
              <a:avLst/>
            </a:prstGeom>
            <a:grpFill/>
            <a:ln w="635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18000" rIns="36576" bIns="18000" numCol="1" anchor="t" anchorCtr="0" compatLnSpc="1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1000" b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M13_MA</a:t>
              </a: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  <a:t>Schwerpunktbildung</a:t>
              </a: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800" b="1" dirty="0" err="1">
                  <a:solidFill>
                    <a:srgbClr val="2D4E6B"/>
                  </a:solidFill>
                  <a:latin typeface="Calibri" panose="020F0502020204030204" pitchFamily="34" charset="0"/>
                </a:rPr>
                <a:t>WiSe+</a:t>
              </a:r>
              <a:r>
                <a:rPr lang="de-DE" altLang="de-DE" sz="800" b="1" dirty="0" err="1">
                  <a:solidFill>
                    <a:srgbClr val="B43013"/>
                  </a:solidFill>
                  <a:latin typeface="Calibri" panose="020F0502020204030204" pitchFamily="34" charset="0"/>
                </a:rPr>
                <a:t>SoSe</a:t>
              </a:r>
              <a:endParaRPr lang="de-DE" altLang="de-DE" dirty="0">
                <a:latin typeface="Arial" panose="020B0604020202020204" pitchFamily="34" charset="0"/>
              </a:endParaRPr>
            </a:p>
          </p:txBody>
        </p:sp>
        <p:sp>
          <p:nvSpPr>
            <p:cNvPr id="51" name="Text Box 49">
              <a:extLst>
                <a:ext uri="{FF2B5EF4-FFF2-40B4-BE49-F238E27FC236}">
                  <a16:creationId xmlns:a16="http://schemas.microsoft.com/office/drawing/2014/main" id="{1CA5B5FB-9FB0-40B2-90FB-2BEBCF9F65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3896764" y="108304713"/>
              <a:ext cx="398936" cy="36000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18000" rIns="36576" bIns="18000" numCol="1" anchor="t" anchorCtr="0" compatLnSpc="1">
              <a:prstTxWarp prst="textNoShape">
                <a:avLst/>
              </a:prstTxWarp>
            </a:bodyPr>
            <a:lstStyle/>
            <a:p>
              <a:pPr algn="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900" dirty="0">
                  <a:solidFill>
                    <a:srgbClr val="000000"/>
                  </a:solidFill>
                  <a:latin typeface="Calibri" panose="020F0502020204030204" pitchFamily="34" charset="0"/>
                </a:rPr>
                <a:t>     15</a:t>
              </a:r>
              <a:endParaRPr lang="de-DE" altLang="de-DE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52" name="Group 50">
            <a:extLst>
              <a:ext uri="{FF2B5EF4-FFF2-40B4-BE49-F238E27FC236}">
                <a16:creationId xmlns:a16="http://schemas.microsoft.com/office/drawing/2014/main" id="{ACF2A5AC-1462-49AB-9282-FF7A0A2E0175}"/>
              </a:ext>
            </a:extLst>
          </p:cNvPr>
          <p:cNvGrpSpPr>
            <a:grpSpLocks/>
          </p:cNvGrpSpPr>
          <p:nvPr/>
        </p:nvGrpSpPr>
        <p:grpSpPr bwMode="auto">
          <a:xfrm>
            <a:off x="1601787" y="804862"/>
            <a:ext cx="9144000" cy="301626"/>
            <a:chOff x="105302783" y="107815073"/>
            <a:chExt cx="9142621" cy="301753"/>
          </a:xfrm>
        </p:grpSpPr>
        <p:sp>
          <p:nvSpPr>
            <p:cNvPr id="53" name="Text Box 51">
              <a:extLst>
                <a:ext uri="{FF2B5EF4-FFF2-40B4-BE49-F238E27FC236}">
                  <a16:creationId xmlns:a16="http://schemas.microsoft.com/office/drawing/2014/main" id="{343F9CA3-B18A-4E0A-BAE8-9BAF313D43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2486183" y="107878320"/>
              <a:ext cx="884911" cy="23850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900">
                  <a:solidFill>
                    <a:srgbClr val="000000"/>
                  </a:solidFill>
                  <a:latin typeface="Calibri" panose="020F0502020204030204" pitchFamily="34" charset="0"/>
                </a:rPr>
                <a:t>5. Semester</a:t>
              </a:r>
              <a:endParaRPr lang="de-DE" altLang="de-DE">
                <a:latin typeface="Arial" panose="020B0604020202020204" pitchFamily="34" charset="0"/>
              </a:endParaRPr>
            </a:p>
          </p:txBody>
        </p:sp>
        <p:sp>
          <p:nvSpPr>
            <p:cNvPr id="54" name="Text Box 52">
              <a:extLst>
                <a:ext uri="{FF2B5EF4-FFF2-40B4-BE49-F238E27FC236}">
                  <a16:creationId xmlns:a16="http://schemas.microsoft.com/office/drawing/2014/main" id="{E14514F9-DC0A-469A-9418-FFC184FBC95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0695700" y="107878320"/>
              <a:ext cx="884911" cy="23850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900">
                  <a:solidFill>
                    <a:srgbClr val="000000"/>
                  </a:solidFill>
                  <a:latin typeface="Calibri" panose="020F0502020204030204" pitchFamily="34" charset="0"/>
                </a:rPr>
                <a:t>4. Semester</a:t>
              </a:r>
              <a:endParaRPr lang="de-DE" altLang="de-DE">
                <a:latin typeface="Arial" panose="020B0604020202020204" pitchFamily="34" charset="0"/>
              </a:endParaRPr>
            </a:p>
          </p:txBody>
        </p:sp>
        <p:sp>
          <p:nvSpPr>
            <p:cNvPr id="55" name="Text Box 53">
              <a:extLst>
                <a:ext uri="{FF2B5EF4-FFF2-40B4-BE49-F238E27FC236}">
                  <a16:creationId xmlns:a16="http://schemas.microsoft.com/office/drawing/2014/main" id="{29BEFE2C-1021-4E6A-817F-CCF42A4EE73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095700" y="107878320"/>
              <a:ext cx="884911" cy="23850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900">
                  <a:solidFill>
                    <a:srgbClr val="000000"/>
                  </a:solidFill>
                  <a:latin typeface="Calibri" panose="020F0502020204030204" pitchFamily="34" charset="0"/>
                </a:rPr>
                <a:t>2. Semester</a:t>
              </a:r>
              <a:endParaRPr lang="de-DE" altLang="de-DE">
                <a:latin typeface="Arial" panose="020B0604020202020204" pitchFamily="34" charset="0"/>
              </a:endParaRPr>
            </a:p>
          </p:txBody>
        </p:sp>
        <p:sp>
          <p:nvSpPr>
            <p:cNvPr id="56" name="Text Box 54">
              <a:extLst>
                <a:ext uri="{FF2B5EF4-FFF2-40B4-BE49-F238E27FC236}">
                  <a16:creationId xmlns:a16="http://schemas.microsoft.com/office/drawing/2014/main" id="{89CC25D4-A697-4B41-8A52-50FED157BF9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8895700" y="107878320"/>
              <a:ext cx="884911" cy="23850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900">
                  <a:solidFill>
                    <a:srgbClr val="000000"/>
                  </a:solidFill>
                  <a:latin typeface="Calibri" panose="020F0502020204030204" pitchFamily="34" charset="0"/>
                </a:rPr>
                <a:t>3. Semester</a:t>
              </a:r>
              <a:endParaRPr lang="de-DE" altLang="de-DE">
                <a:latin typeface="Arial" panose="020B0604020202020204" pitchFamily="34" charset="0"/>
              </a:endParaRPr>
            </a:p>
          </p:txBody>
        </p:sp>
        <p:sp>
          <p:nvSpPr>
            <p:cNvPr id="57" name="Text Box 55">
              <a:extLst>
                <a:ext uri="{FF2B5EF4-FFF2-40B4-BE49-F238E27FC236}">
                  <a16:creationId xmlns:a16="http://schemas.microsoft.com/office/drawing/2014/main" id="{AA020CC5-E0E8-44F6-910C-E7CB7158BA8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6200000">
              <a:off x="106761888" y="107749949"/>
              <a:ext cx="301752" cy="432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800">
                  <a:solidFill>
                    <a:srgbClr val="000000"/>
                  </a:solidFill>
                  <a:latin typeface="Calibri" panose="020F0502020204030204" pitchFamily="34" charset="0"/>
                </a:rPr>
                <a:t>SWS</a:t>
              </a: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800">
                  <a:solidFill>
                    <a:srgbClr val="000000"/>
                  </a:solidFill>
                  <a:latin typeface="Calibri" panose="020F0502020204030204" pitchFamily="34" charset="0"/>
                </a:rPr>
                <a:t>CP</a:t>
              </a:r>
              <a:endParaRPr lang="de-DE" altLang="de-DE">
                <a:latin typeface="Arial" panose="020B0604020202020204" pitchFamily="34" charset="0"/>
              </a:endParaRPr>
            </a:p>
          </p:txBody>
        </p:sp>
        <p:sp>
          <p:nvSpPr>
            <p:cNvPr id="58" name="Text Box 56">
              <a:extLst>
                <a:ext uri="{FF2B5EF4-FFF2-40B4-BE49-F238E27FC236}">
                  <a16:creationId xmlns:a16="http://schemas.microsoft.com/office/drawing/2014/main" id="{400D430A-3663-4CB4-8EA6-9196CD32F43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5302783" y="107878320"/>
              <a:ext cx="884911" cy="23850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900">
                  <a:solidFill>
                    <a:srgbClr val="000000"/>
                  </a:solidFill>
                  <a:latin typeface="Calibri" panose="020F0502020204030204" pitchFamily="34" charset="0"/>
                </a:rPr>
                <a:t>1. Semester</a:t>
              </a:r>
              <a:endParaRPr lang="de-DE" altLang="de-DE">
                <a:latin typeface="Arial" panose="020B0604020202020204" pitchFamily="34" charset="0"/>
              </a:endParaRPr>
            </a:p>
          </p:txBody>
        </p:sp>
        <p:sp>
          <p:nvSpPr>
            <p:cNvPr id="59" name="Text Box 57">
              <a:extLst>
                <a:ext uri="{FF2B5EF4-FFF2-40B4-BE49-F238E27FC236}">
                  <a16:creationId xmlns:a16="http://schemas.microsoft.com/office/drawing/2014/main" id="{AF719A16-3DDE-439B-9B61-9B47E57EFC4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6200000">
              <a:off x="108600824" y="107749949"/>
              <a:ext cx="301752" cy="432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800">
                  <a:solidFill>
                    <a:srgbClr val="000000"/>
                  </a:solidFill>
                  <a:latin typeface="Calibri" panose="020F0502020204030204" pitchFamily="34" charset="0"/>
                </a:rPr>
                <a:t>SWS</a:t>
              </a: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800">
                  <a:solidFill>
                    <a:srgbClr val="000000"/>
                  </a:solidFill>
                  <a:latin typeface="Calibri" panose="020F0502020204030204" pitchFamily="34" charset="0"/>
                </a:rPr>
                <a:t>CP</a:t>
              </a:r>
              <a:endParaRPr lang="de-DE" altLang="de-DE">
                <a:latin typeface="Arial" panose="020B0604020202020204" pitchFamily="34" charset="0"/>
              </a:endParaRPr>
            </a:p>
          </p:txBody>
        </p:sp>
        <p:sp>
          <p:nvSpPr>
            <p:cNvPr id="60" name="Text Box 58">
              <a:extLst>
                <a:ext uri="{FF2B5EF4-FFF2-40B4-BE49-F238E27FC236}">
                  <a16:creationId xmlns:a16="http://schemas.microsoft.com/office/drawing/2014/main" id="{81264607-B23F-47D6-95C8-16CCDF9A7D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6200000">
              <a:off x="110400824" y="107749949"/>
              <a:ext cx="301752" cy="432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800">
                  <a:solidFill>
                    <a:srgbClr val="000000"/>
                  </a:solidFill>
                  <a:latin typeface="Calibri" panose="020F0502020204030204" pitchFamily="34" charset="0"/>
                </a:rPr>
                <a:t>SWS</a:t>
              </a: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800">
                  <a:solidFill>
                    <a:srgbClr val="000000"/>
                  </a:solidFill>
                  <a:latin typeface="Calibri" panose="020F0502020204030204" pitchFamily="34" charset="0"/>
                </a:rPr>
                <a:t>CP</a:t>
              </a:r>
              <a:endParaRPr lang="de-DE" altLang="de-DE">
                <a:latin typeface="Arial" panose="020B0604020202020204" pitchFamily="34" charset="0"/>
              </a:endParaRPr>
            </a:p>
          </p:txBody>
        </p:sp>
        <p:sp>
          <p:nvSpPr>
            <p:cNvPr id="61" name="Text Box 59">
              <a:extLst>
                <a:ext uri="{FF2B5EF4-FFF2-40B4-BE49-F238E27FC236}">
                  <a16:creationId xmlns:a16="http://schemas.microsoft.com/office/drawing/2014/main" id="{52EDD2C4-2C2A-4022-B6B9-317045AB472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6200000">
              <a:off x="112200824" y="107749949"/>
              <a:ext cx="301752" cy="432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800">
                  <a:solidFill>
                    <a:srgbClr val="000000"/>
                  </a:solidFill>
                  <a:latin typeface="Calibri" panose="020F0502020204030204" pitchFamily="34" charset="0"/>
                </a:rPr>
                <a:t>SWS</a:t>
              </a: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800">
                  <a:solidFill>
                    <a:srgbClr val="000000"/>
                  </a:solidFill>
                  <a:latin typeface="Calibri" panose="020F0502020204030204" pitchFamily="34" charset="0"/>
                </a:rPr>
                <a:t>CP</a:t>
              </a:r>
              <a:endParaRPr lang="de-DE" altLang="de-DE">
                <a:latin typeface="Arial" panose="020B0604020202020204" pitchFamily="34" charset="0"/>
              </a:endParaRPr>
            </a:p>
          </p:txBody>
        </p:sp>
        <p:sp>
          <p:nvSpPr>
            <p:cNvPr id="62" name="Text Box 60">
              <a:extLst>
                <a:ext uri="{FF2B5EF4-FFF2-40B4-BE49-F238E27FC236}">
                  <a16:creationId xmlns:a16="http://schemas.microsoft.com/office/drawing/2014/main" id="{5D528DB3-537B-4562-B5E3-4861BFC7DF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6200000">
              <a:off x="114020208" y="107691630"/>
              <a:ext cx="301752" cy="5486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  <a:t>SWS</a:t>
              </a: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  <a:t>CP</a:t>
              </a:r>
              <a:endParaRPr lang="de-DE" altLang="de-DE" dirty="0">
                <a:latin typeface="Arial" panose="020B0604020202020204" pitchFamily="34" charset="0"/>
              </a:endParaRPr>
            </a:p>
          </p:txBody>
        </p:sp>
      </p:grpSp>
      <p:sp>
        <p:nvSpPr>
          <p:cNvPr id="63" name="Rectangle 61">
            <a:extLst>
              <a:ext uri="{FF2B5EF4-FFF2-40B4-BE49-F238E27FC236}">
                <a16:creationId xmlns:a16="http://schemas.microsoft.com/office/drawing/2014/main" id="{1C2E4237-6312-4579-92DE-6C75DE3B2A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5437" y="1106489"/>
            <a:ext cx="8999538" cy="173037"/>
          </a:xfrm>
          <a:prstGeom prst="rect">
            <a:avLst/>
          </a:prstGeom>
          <a:solidFill>
            <a:srgbClr val="D9D9D9"/>
          </a:solidFill>
          <a:ln w="6350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64" name="Text Box 62">
            <a:extLst>
              <a:ext uri="{FF2B5EF4-FFF2-40B4-BE49-F238E27FC236}">
                <a16:creationId xmlns:a16="http://schemas.microsoft.com/office/drawing/2014/main" id="{018429A2-78DF-4AF1-9D29-E8ECADD6A1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2737" y="0"/>
            <a:ext cx="9163050" cy="53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altLang="de-DE" sz="1600" dirty="0">
                <a:solidFill>
                  <a:srgbClr val="E8832F"/>
                </a:solidFill>
                <a:latin typeface="Arial Black" panose="020B0A04020102020204" pitchFamily="34" charset="0"/>
              </a:rPr>
              <a:t>E2D</a:t>
            </a:r>
            <a:r>
              <a:rPr lang="de-DE" altLang="de-DE" sz="1600" dirty="0">
                <a:solidFill>
                  <a:srgbClr val="808080"/>
                </a:solidFill>
                <a:latin typeface="Arial Black" panose="020B0A04020102020204" pitchFamily="34" charset="0"/>
              </a:rPr>
              <a:t>MASTER</a:t>
            </a:r>
            <a:r>
              <a:rPr lang="de-DE" altLang="de-DE" sz="1600" dirty="0">
                <a:solidFill>
                  <a:srgbClr val="C0C0C0"/>
                </a:solidFill>
                <a:latin typeface="Arial Black" panose="020B0A04020102020204" pitchFamily="34" charset="0"/>
              </a:rPr>
              <a:t>MODULÜBERSICHT</a:t>
            </a:r>
            <a:r>
              <a:rPr lang="de-DE" altLang="de-DE" sz="1600" dirty="0">
                <a:solidFill>
                  <a:srgbClr val="B43013"/>
                </a:solidFill>
                <a:latin typeface="Arial Black" panose="020B0A04020102020204" pitchFamily="34" charset="0"/>
              </a:rPr>
              <a:t> </a:t>
            </a:r>
            <a:r>
              <a:rPr lang="de-DE" altLang="de-DE" sz="1600" dirty="0">
                <a:solidFill>
                  <a:schemeClr val="accent5"/>
                </a:solidFill>
                <a:latin typeface="Arial Black" panose="020B0A04020102020204" pitchFamily="34" charset="0"/>
              </a:rPr>
              <a:t>– BEGINN IM WINTERSEMESTER - </a:t>
            </a:r>
            <a:r>
              <a:rPr lang="de-DE" altLang="de-DE" sz="1600" dirty="0">
                <a:solidFill>
                  <a:schemeClr val="bg1">
                    <a:lumMod val="50000"/>
                  </a:schemeClr>
                </a:solidFill>
                <a:latin typeface="Arial Black" panose="020B0A04020102020204" pitchFamily="34" charset="0"/>
              </a:rPr>
              <a:t>4 SEMESTER</a:t>
            </a:r>
          </a:p>
        </p:txBody>
      </p:sp>
      <p:sp>
        <p:nvSpPr>
          <p:cNvPr id="65" name="Text Box 63">
            <a:extLst>
              <a:ext uri="{FF2B5EF4-FFF2-40B4-BE49-F238E27FC236}">
                <a16:creationId xmlns:a16="http://schemas.microsoft.com/office/drawing/2014/main" id="{E52DE687-6AE2-4519-ADAF-0E9547A697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5437" y="6492875"/>
            <a:ext cx="1538288" cy="293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altLang="de-DE" sz="1000">
                <a:solidFill>
                  <a:srgbClr val="000000"/>
                </a:solidFill>
                <a:latin typeface="Calibri" panose="020F0502020204030204" pitchFamily="34" charset="0"/>
              </a:rPr>
              <a:t>1 CP = 0,5 cm Zellenhöhe</a:t>
            </a:r>
            <a:endParaRPr lang="de-DE" altLang="de-DE">
              <a:latin typeface="Arial" panose="020B0604020202020204" pitchFamily="34" charset="0"/>
            </a:endParaRPr>
          </a:p>
        </p:txBody>
      </p:sp>
      <p:sp>
        <p:nvSpPr>
          <p:cNvPr id="71" name="Rechteck 70">
            <a:extLst>
              <a:ext uri="{FF2B5EF4-FFF2-40B4-BE49-F238E27FC236}">
                <a16:creationId xmlns:a16="http://schemas.microsoft.com/office/drawing/2014/main" id="{EF3A9A87-A510-41BB-ADAC-DE2000BD1E59}"/>
              </a:ext>
            </a:extLst>
          </p:cNvPr>
          <p:cNvSpPr/>
          <p:nvPr/>
        </p:nvSpPr>
        <p:spPr>
          <a:xfrm>
            <a:off x="8973312" y="6116924"/>
            <a:ext cx="485052" cy="2574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2" name="Rechteck 71">
            <a:extLst>
              <a:ext uri="{FF2B5EF4-FFF2-40B4-BE49-F238E27FC236}">
                <a16:creationId xmlns:a16="http://schemas.microsoft.com/office/drawing/2014/main" id="{04BD2F89-FAFC-4A5D-80B6-FABE36E8A3E8}"/>
              </a:ext>
            </a:extLst>
          </p:cNvPr>
          <p:cNvSpPr/>
          <p:nvPr/>
        </p:nvSpPr>
        <p:spPr>
          <a:xfrm>
            <a:off x="8973312" y="5349640"/>
            <a:ext cx="485052" cy="25746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3" name="Rechteck 72">
            <a:extLst>
              <a:ext uri="{FF2B5EF4-FFF2-40B4-BE49-F238E27FC236}">
                <a16:creationId xmlns:a16="http://schemas.microsoft.com/office/drawing/2014/main" id="{3CEF8406-DCD7-439F-A013-1BA82C439E11}"/>
              </a:ext>
            </a:extLst>
          </p:cNvPr>
          <p:cNvSpPr/>
          <p:nvPr/>
        </p:nvSpPr>
        <p:spPr>
          <a:xfrm>
            <a:off x="8973312" y="5727837"/>
            <a:ext cx="485052" cy="25746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4" name="Textfeld 73">
            <a:extLst>
              <a:ext uri="{FF2B5EF4-FFF2-40B4-BE49-F238E27FC236}">
                <a16:creationId xmlns:a16="http://schemas.microsoft.com/office/drawing/2014/main" id="{862D1FDC-E435-48C8-9EBB-490EDBAF18BD}"/>
              </a:ext>
            </a:extLst>
          </p:cNvPr>
          <p:cNvSpPr txBox="1"/>
          <p:nvPr/>
        </p:nvSpPr>
        <p:spPr>
          <a:xfrm>
            <a:off x="9452494" y="5284924"/>
            <a:ext cx="122661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800" dirty="0"/>
              <a:t>Nur im Sommersemester</a:t>
            </a:r>
          </a:p>
        </p:txBody>
      </p:sp>
      <p:sp>
        <p:nvSpPr>
          <p:cNvPr id="75" name="Textfeld 74">
            <a:extLst>
              <a:ext uri="{FF2B5EF4-FFF2-40B4-BE49-F238E27FC236}">
                <a16:creationId xmlns:a16="http://schemas.microsoft.com/office/drawing/2014/main" id="{47FC4653-4FB4-4B59-909C-5B85B3DBC19E}"/>
              </a:ext>
            </a:extLst>
          </p:cNvPr>
          <p:cNvSpPr txBox="1"/>
          <p:nvPr/>
        </p:nvSpPr>
        <p:spPr>
          <a:xfrm>
            <a:off x="9456242" y="5654949"/>
            <a:ext cx="116570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800" dirty="0"/>
              <a:t>Nur im Wintersemester</a:t>
            </a:r>
          </a:p>
        </p:txBody>
      </p:sp>
      <p:sp>
        <p:nvSpPr>
          <p:cNvPr id="76" name="Textfeld 75">
            <a:extLst>
              <a:ext uri="{FF2B5EF4-FFF2-40B4-BE49-F238E27FC236}">
                <a16:creationId xmlns:a16="http://schemas.microsoft.com/office/drawing/2014/main" id="{A98EDA08-C278-46B7-B21F-15CD499B99AB}"/>
              </a:ext>
            </a:extLst>
          </p:cNvPr>
          <p:cNvSpPr txBox="1"/>
          <p:nvPr/>
        </p:nvSpPr>
        <p:spPr>
          <a:xfrm>
            <a:off x="9452495" y="6037706"/>
            <a:ext cx="103425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800" dirty="0"/>
              <a:t>Im Sommer- und im </a:t>
            </a:r>
          </a:p>
          <a:p>
            <a:r>
              <a:rPr lang="de-DE" sz="800" dirty="0"/>
              <a:t> Wintersemester</a:t>
            </a:r>
          </a:p>
        </p:txBody>
      </p:sp>
      <p:sp>
        <p:nvSpPr>
          <p:cNvPr id="77" name="Textfeld 76">
            <a:extLst>
              <a:ext uri="{FF2B5EF4-FFF2-40B4-BE49-F238E27FC236}">
                <a16:creationId xmlns:a16="http://schemas.microsoft.com/office/drawing/2014/main" id="{B6CBA13B-C8E3-40EA-A321-8B2E9F37B3E5}"/>
              </a:ext>
            </a:extLst>
          </p:cNvPr>
          <p:cNvSpPr txBox="1"/>
          <p:nvPr/>
        </p:nvSpPr>
        <p:spPr>
          <a:xfrm>
            <a:off x="1543886" y="338052"/>
            <a:ext cx="39148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b="1" dirty="0">
                <a:solidFill>
                  <a:srgbClr val="E8832F"/>
                </a:solidFill>
                <a:latin typeface="Century Gothic" panose="020B0502020202020204" pitchFamily="34" charset="0"/>
              </a:rPr>
              <a:t>Master gesamt: 90 CP, in 3 – 5 Semestern</a:t>
            </a:r>
          </a:p>
        </p:txBody>
      </p:sp>
      <p:sp>
        <p:nvSpPr>
          <p:cNvPr id="78" name="Textfeld 77">
            <a:extLst>
              <a:ext uri="{FF2B5EF4-FFF2-40B4-BE49-F238E27FC236}">
                <a16:creationId xmlns:a16="http://schemas.microsoft.com/office/drawing/2014/main" id="{7A895FF2-347D-443F-956D-D0A2683C6D96}"/>
              </a:ext>
            </a:extLst>
          </p:cNvPr>
          <p:cNvSpPr txBox="1"/>
          <p:nvPr/>
        </p:nvSpPr>
        <p:spPr>
          <a:xfrm>
            <a:off x="1543887" y="6115902"/>
            <a:ext cx="1800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b="1" dirty="0">
                <a:solidFill>
                  <a:srgbClr val="E8832F"/>
                </a:solidFill>
                <a:latin typeface="Century Gothic" panose="020B0502020202020204" pitchFamily="34" charset="0"/>
              </a:rPr>
              <a:t>Gesamt: xx CP</a:t>
            </a:r>
          </a:p>
        </p:txBody>
      </p:sp>
      <p:sp>
        <p:nvSpPr>
          <p:cNvPr id="79" name="Textfeld 78">
            <a:extLst>
              <a:ext uri="{FF2B5EF4-FFF2-40B4-BE49-F238E27FC236}">
                <a16:creationId xmlns:a16="http://schemas.microsoft.com/office/drawing/2014/main" id="{B1379531-DE75-484B-9308-4DC979DE47A4}"/>
              </a:ext>
            </a:extLst>
          </p:cNvPr>
          <p:cNvSpPr txBox="1"/>
          <p:nvPr/>
        </p:nvSpPr>
        <p:spPr>
          <a:xfrm>
            <a:off x="3467257" y="6107134"/>
            <a:ext cx="1800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b="1" dirty="0">
                <a:solidFill>
                  <a:srgbClr val="E8832F"/>
                </a:solidFill>
                <a:latin typeface="Century Gothic" panose="020B0502020202020204" pitchFamily="34" charset="0"/>
              </a:rPr>
              <a:t>Gesamt: xx CP</a:t>
            </a:r>
          </a:p>
        </p:txBody>
      </p:sp>
      <p:sp>
        <p:nvSpPr>
          <p:cNvPr id="80" name="Textfeld 79">
            <a:extLst>
              <a:ext uri="{FF2B5EF4-FFF2-40B4-BE49-F238E27FC236}">
                <a16:creationId xmlns:a16="http://schemas.microsoft.com/office/drawing/2014/main" id="{D278242A-C0D4-43ED-92FC-893F08FCD782}"/>
              </a:ext>
            </a:extLst>
          </p:cNvPr>
          <p:cNvSpPr txBox="1"/>
          <p:nvPr/>
        </p:nvSpPr>
        <p:spPr>
          <a:xfrm>
            <a:off x="5320284" y="6091766"/>
            <a:ext cx="1800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b="1" dirty="0">
                <a:solidFill>
                  <a:srgbClr val="E8832F"/>
                </a:solidFill>
                <a:latin typeface="Century Gothic" panose="020B0502020202020204" pitchFamily="34" charset="0"/>
              </a:rPr>
              <a:t>Gesamt: xx CP</a:t>
            </a:r>
          </a:p>
        </p:txBody>
      </p:sp>
      <p:sp>
        <p:nvSpPr>
          <p:cNvPr id="81" name="Textfeld 80">
            <a:extLst>
              <a:ext uri="{FF2B5EF4-FFF2-40B4-BE49-F238E27FC236}">
                <a16:creationId xmlns:a16="http://schemas.microsoft.com/office/drawing/2014/main" id="{2C3DFFA9-CBFB-4EA0-824B-92B72825620B}"/>
              </a:ext>
            </a:extLst>
          </p:cNvPr>
          <p:cNvSpPr txBox="1"/>
          <p:nvPr/>
        </p:nvSpPr>
        <p:spPr>
          <a:xfrm>
            <a:off x="7173312" y="6107134"/>
            <a:ext cx="151810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b="1" dirty="0">
                <a:solidFill>
                  <a:srgbClr val="E8832F"/>
                </a:solidFill>
                <a:latin typeface="Century Gothic" panose="020B0502020202020204" pitchFamily="34" charset="0"/>
              </a:rPr>
              <a:t>Gesamt: xx CP</a:t>
            </a:r>
          </a:p>
        </p:txBody>
      </p:sp>
      <p:grpSp>
        <p:nvGrpSpPr>
          <p:cNvPr id="82" name="Group 23">
            <a:extLst>
              <a:ext uri="{FF2B5EF4-FFF2-40B4-BE49-F238E27FC236}">
                <a16:creationId xmlns:a16="http://schemas.microsoft.com/office/drawing/2014/main" id="{98E9E6C3-DD7F-40ED-8713-419E69141A63}"/>
              </a:ext>
            </a:extLst>
          </p:cNvPr>
          <p:cNvGrpSpPr>
            <a:grpSpLocks/>
          </p:cNvGrpSpPr>
          <p:nvPr/>
        </p:nvGrpSpPr>
        <p:grpSpPr bwMode="auto">
          <a:xfrm>
            <a:off x="3397308" y="5225714"/>
            <a:ext cx="1800000" cy="539750"/>
            <a:chOff x="108895700" y="109369475"/>
            <a:chExt cx="1800000" cy="540000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83" name="Text Box 24">
              <a:extLst>
                <a:ext uri="{FF2B5EF4-FFF2-40B4-BE49-F238E27FC236}">
                  <a16:creationId xmlns:a16="http://schemas.microsoft.com/office/drawing/2014/main" id="{B56649E6-9A4E-49A1-87C5-35F4008997A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8895700" y="109369475"/>
              <a:ext cx="1800000" cy="540000"/>
            </a:xfrm>
            <a:prstGeom prst="rect">
              <a:avLst/>
            </a:prstGeom>
            <a:grpFill/>
            <a:ln w="635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18000" rIns="36576" bIns="18000" numCol="1" anchor="t" anchorCtr="0" compatLnSpc="1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1000" b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M14_FWP</a:t>
              </a: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de-DE" altLang="de-DE" sz="800" dirty="0">
                <a:solidFill>
                  <a:srgbClr val="000000"/>
                </a:solidFill>
                <a:latin typeface="Calibri" panose="020F0502020204030204" pitchFamily="34" charset="0"/>
              </a:endParaRP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800" b="1" dirty="0" err="1">
                  <a:solidFill>
                    <a:srgbClr val="2D4E6B"/>
                  </a:solidFill>
                  <a:latin typeface="Calibri" panose="020F0502020204030204" pitchFamily="34" charset="0"/>
                </a:rPr>
                <a:t>WiSe+</a:t>
              </a:r>
              <a:r>
                <a:rPr lang="de-DE" altLang="de-DE" sz="800" b="1" dirty="0" err="1">
                  <a:solidFill>
                    <a:srgbClr val="B43013"/>
                  </a:solidFill>
                  <a:latin typeface="Calibri" panose="020F0502020204030204" pitchFamily="34" charset="0"/>
                </a:rPr>
                <a:t>SoSe</a:t>
              </a:r>
              <a:endParaRPr lang="de-DE" altLang="de-DE" sz="800" dirty="0">
                <a:latin typeface="Arial" panose="020B0604020202020204" pitchFamily="34" charset="0"/>
              </a:endParaRPr>
            </a:p>
          </p:txBody>
        </p:sp>
        <p:sp>
          <p:nvSpPr>
            <p:cNvPr id="84" name="Text Box 25">
              <a:extLst>
                <a:ext uri="{FF2B5EF4-FFF2-40B4-BE49-F238E27FC236}">
                  <a16:creationId xmlns:a16="http://schemas.microsoft.com/office/drawing/2014/main" id="{E607A388-DA30-453D-AADE-031E031B2A9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0335700" y="109384722"/>
              <a:ext cx="360000" cy="36000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18000" rIns="36576" bIns="18000" numCol="1" anchor="t" anchorCtr="0" compatLnSpc="1">
              <a:prstTxWarp prst="textNoShape">
                <a:avLst/>
              </a:prstTxWarp>
            </a:bodyPr>
            <a:lstStyle/>
            <a:p>
              <a:pPr algn="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900" dirty="0">
                  <a:solidFill>
                    <a:srgbClr val="000000"/>
                  </a:solidFill>
                  <a:latin typeface="Calibri" panose="020F0502020204030204" pitchFamily="34" charset="0"/>
                </a:rPr>
                <a:t>2      3</a:t>
              </a:r>
              <a:endParaRPr lang="de-DE" altLang="de-DE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85" name="Group 23">
            <a:extLst>
              <a:ext uri="{FF2B5EF4-FFF2-40B4-BE49-F238E27FC236}">
                <a16:creationId xmlns:a16="http://schemas.microsoft.com/office/drawing/2014/main" id="{8B5B0CC1-E9FF-452A-A1F5-B04743E576C6}"/>
              </a:ext>
            </a:extLst>
          </p:cNvPr>
          <p:cNvGrpSpPr>
            <a:grpSpLocks/>
          </p:cNvGrpSpPr>
          <p:nvPr/>
        </p:nvGrpSpPr>
        <p:grpSpPr bwMode="auto">
          <a:xfrm>
            <a:off x="5196183" y="4333032"/>
            <a:ext cx="1800000" cy="539750"/>
            <a:chOff x="108895700" y="109369475"/>
            <a:chExt cx="1800000" cy="540000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86" name="Text Box 24">
              <a:extLst>
                <a:ext uri="{FF2B5EF4-FFF2-40B4-BE49-F238E27FC236}">
                  <a16:creationId xmlns:a16="http://schemas.microsoft.com/office/drawing/2014/main" id="{B5751053-A99A-4F76-8D4A-F9342833F74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8895700" y="109369475"/>
              <a:ext cx="1800000" cy="540000"/>
            </a:xfrm>
            <a:prstGeom prst="rect">
              <a:avLst/>
            </a:prstGeom>
            <a:grpFill/>
            <a:ln w="635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18000" rIns="36576" bIns="18000" numCol="1" anchor="t" anchorCtr="0" compatLnSpc="1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1000" b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M14_FWP</a:t>
              </a: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de-DE" altLang="de-DE" sz="800" dirty="0">
                <a:solidFill>
                  <a:srgbClr val="000000"/>
                </a:solidFill>
                <a:latin typeface="Calibri" panose="020F0502020204030204" pitchFamily="34" charset="0"/>
              </a:endParaRP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800" b="1" dirty="0" err="1">
                  <a:solidFill>
                    <a:srgbClr val="2D4E6B"/>
                  </a:solidFill>
                  <a:latin typeface="Calibri" panose="020F0502020204030204" pitchFamily="34" charset="0"/>
                </a:rPr>
                <a:t>WiSe+</a:t>
              </a:r>
              <a:r>
                <a:rPr lang="de-DE" altLang="de-DE" sz="800" b="1" dirty="0" err="1">
                  <a:solidFill>
                    <a:srgbClr val="B43013"/>
                  </a:solidFill>
                  <a:latin typeface="Calibri" panose="020F0502020204030204" pitchFamily="34" charset="0"/>
                </a:rPr>
                <a:t>SoSe</a:t>
              </a:r>
              <a:endParaRPr lang="de-DE" altLang="de-DE" sz="800" dirty="0">
                <a:latin typeface="Arial" panose="020B0604020202020204" pitchFamily="34" charset="0"/>
              </a:endParaRPr>
            </a:p>
          </p:txBody>
        </p:sp>
        <p:sp>
          <p:nvSpPr>
            <p:cNvPr id="87" name="Text Box 25">
              <a:extLst>
                <a:ext uri="{FF2B5EF4-FFF2-40B4-BE49-F238E27FC236}">
                  <a16:creationId xmlns:a16="http://schemas.microsoft.com/office/drawing/2014/main" id="{E5CEE5F4-4EEB-4847-A59E-94A57A853B3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0335700" y="109384722"/>
              <a:ext cx="360000" cy="36000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18000" rIns="36576" bIns="18000" numCol="1" anchor="t" anchorCtr="0" compatLnSpc="1">
              <a:prstTxWarp prst="textNoShape">
                <a:avLst/>
              </a:prstTxWarp>
            </a:bodyPr>
            <a:lstStyle/>
            <a:p>
              <a:pPr algn="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900" dirty="0">
                  <a:solidFill>
                    <a:srgbClr val="000000"/>
                  </a:solidFill>
                  <a:latin typeface="Calibri" panose="020F0502020204030204" pitchFamily="34" charset="0"/>
                </a:rPr>
                <a:t>2      3</a:t>
              </a:r>
              <a:endParaRPr lang="de-DE" altLang="de-DE" dirty="0">
                <a:latin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958836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6285336E-C4E5-4A62-B9FD-42FBAEF1861A}"/>
              </a:ext>
            </a:extLst>
          </p:cNvPr>
          <p:cNvGrpSpPr>
            <a:grpSpLocks/>
          </p:cNvGrpSpPr>
          <p:nvPr/>
        </p:nvGrpSpPr>
        <p:grpSpPr bwMode="auto">
          <a:xfrm>
            <a:off x="1595101" y="2355926"/>
            <a:ext cx="1800000" cy="900113"/>
            <a:chOff x="105295700" y="108289475"/>
            <a:chExt cx="1789491" cy="900000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5" name="Text Box 3">
              <a:extLst>
                <a:ext uri="{FF2B5EF4-FFF2-40B4-BE49-F238E27FC236}">
                  <a16:creationId xmlns:a16="http://schemas.microsoft.com/office/drawing/2014/main" id="{90D866BA-63BA-48D9-9363-08A83D35327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5295700" y="108289475"/>
              <a:ext cx="1789491" cy="900000"/>
            </a:xfrm>
            <a:prstGeom prst="rect">
              <a:avLst/>
            </a:prstGeom>
            <a:grpFill/>
            <a:ln w="635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18000" rIns="36576" bIns="18000" numCol="1" anchor="t" anchorCtr="0" compatLnSpc="1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1000" b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M4_NHZ</a:t>
              </a: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  <a:t>Systeme / Prozesse </a:t>
              </a: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  <a:t>Nachhaltigkeitszertifizierung </a:t>
              </a:r>
              <a:b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</a:br>
              <a:r>
                <a:rPr lang="de-DE" altLang="de-DE" sz="800" b="1" dirty="0" err="1">
                  <a:solidFill>
                    <a:srgbClr val="B43013"/>
                  </a:solidFill>
                  <a:latin typeface="Calibri" panose="020F0502020204030204" pitchFamily="34" charset="0"/>
                </a:rPr>
                <a:t>SoSe</a:t>
              </a:r>
              <a:b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</a:br>
              <a: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  <a:t>Prof. Runkel (MV)</a:t>
              </a:r>
              <a:b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</a:br>
              <a:endParaRPr lang="de-DE" altLang="de-DE" dirty="0">
                <a:latin typeface="Arial" panose="020B0604020202020204" pitchFamily="34" charset="0"/>
              </a:endParaRPr>
            </a:p>
          </p:txBody>
        </p:sp>
        <p:sp>
          <p:nvSpPr>
            <p:cNvPr id="6" name="Text Box 4">
              <a:extLst>
                <a:ext uri="{FF2B5EF4-FFF2-40B4-BE49-F238E27FC236}">
                  <a16:creationId xmlns:a16="http://schemas.microsoft.com/office/drawing/2014/main" id="{EBD8176D-7DF0-43F6-A5AB-9F94248B1DD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6673906" y="108304713"/>
              <a:ext cx="398936" cy="212258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18000" rIns="36576" bIns="18000" numCol="1" anchor="t" anchorCtr="0" compatLnSpc="1">
              <a:prstTxWarp prst="textNoShape">
                <a:avLst/>
              </a:prstTxWarp>
            </a:bodyPr>
            <a:lstStyle/>
            <a:p>
              <a:pPr algn="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900" dirty="0">
                  <a:solidFill>
                    <a:srgbClr val="000000"/>
                  </a:solidFill>
                  <a:latin typeface="Calibri" panose="020F0502020204030204" pitchFamily="34" charset="0"/>
                </a:rPr>
                <a:t>4      5</a:t>
              </a:r>
              <a:endParaRPr lang="de-DE" altLang="de-DE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7" name="Group 5">
            <a:extLst>
              <a:ext uri="{FF2B5EF4-FFF2-40B4-BE49-F238E27FC236}">
                <a16:creationId xmlns:a16="http://schemas.microsoft.com/office/drawing/2014/main" id="{79396352-B52E-47EE-9C8F-9A7EF53A0C2D}"/>
              </a:ext>
            </a:extLst>
          </p:cNvPr>
          <p:cNvGrpSpPr>
            <a:grpSpLocks/>
          </p:cNvGrpSpPr>
          <p:nvPr/>
        </p:nvGrpSpPr>
        <p:grpSpPr bwMode="auto">
          <a:xfrm>
            <a:off x="1597007" y="3253879"/>
            <a:ext cx="1800000" cy="900113"/>
            <a:chOff x="105295700" y="109189475"/>
            <a:chExt cx="1800000" cy="900000"/>
          </a:xfrm>
        </p:grpSpPr>
        <p:sp>
          <p:nvSpPr>
            <p:cNvPr id="8" name="Text Box 6">
              <a:extLst>
                <a:ext uri="{FF2B5EF4-FFF2-40B4-BE49-F238E27FC236}">
                  <a16:creationId xmlns:a16="http://schemas.microsoft.com/office/drawing/2014/main" id="{52A65B3D-55E2-41D8-AE3C-95243FE79A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5295700" y="109189475"/>
              <a:ext cx="1800000" cy="90000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635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18000" rIns="36576" bIns="18000" numCol="1" anchor="t" anchorCtr="0" compatLnSpc="1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1000" b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M5_IEQ</a:t>
              </a: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  <a:t>Thermische </a:t>
              </a:r>
              <a:r>
                <a:rPr lang="de-DE" altLang="de-DE" sz="800" dirty="0" err="1">
                  <a:solidFill>
                    <a:srgbClr val="000000"/>
                  </a:solidFill>
                  <a:latin typeface="Calibri" panose="020F0502020204030204" pitchFamily="34" charset="0"/>
                </a:rPr>
                <a:t>Raumklimatik</a:t>
              </a:r>
              <a: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  <a:t>, Behaglichkeitsbewertung, Lüftung, Akustik</a:t>
              </a:r>
              <a:b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</a:br>
              <a:r>
                <a:rPr lang="de-DE" altLang="de-DE" sz="800" b="1" dirty="0" err="1">
                  <a:solidFill>
                    <a:srgbClr val="B43013"/>
                  </a:solidFill>
                  <a:latin typeface="Calibri" panose="020F0502020204030204" pitchFamily="34" charset="0"/>
                </a:rPr>
                <a:t>SoSe</a:t>
              </a:r>
              <a:b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</a:br>
              <a: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  <a:t>Prof. Dr. Jacob (MV) </a:t>
              </a:r>
              <a:b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</a:br>
              <a:endParaRPr lang="de-DE" altLang="de-DE" dirty="0">
                <a:latin typeface="Arial" panose="020B0604020202020204" pitchFamily="34" charset="0"/>
              </a:endParaRPr>
            </a:p>
          </p:txBody>
        </p:sp>
        <p:sp>
          <p:nvSpPr>
            <p:cNvPr id="9" name="Text Box 7">
              <a:extLst>
                <a:ext uri="{FF2B5EF4-FFF2-40B4-BE49-F238E27FC236}">
                  <a16:creationId xmlns:a16="http://schemas.microsoft.com/office/drawing/2014/main" id="{76601F83-5858-42F2-B257-FAD2F34067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6735700" y="109189475"/>
              <a:ext cx="360000" cy="1962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18000" rIns="36576" bIns="18000" numCol="1" anchor="t" anchorCtr="0" compatLnSpc="1">
              <a:prstTxWarp prst="textNoShape">
                <a:avLst/>
              </a:prstTxWarp>
            </a:bodyPr>
            <a:lstStyle/>
            <a:p>
              <a:pPr algn="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900" dirty="0">
                  <a:solidFill>
                    <a:srgbClr val="000000"/>
                  </a:solidFill>
                  <a:latin typeface="Calibri" panose="020F0502020204030204" pitchFamily="34" charset="0"/>
                </a:rPr>
                <a:t>4      5</a:t>
              </a:r>
              <a:endParaRPr lang="de-DE" altLang="de-DE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10" name="Group 8">
            <a:extLst>
              <a:ext uri="{FF2B5EF4-FFF2-40B4-BE49-F238E27FC236}">
                <a16:creationId xmlns:a16="http://schemas.microsoft.com/office/drawing/2014/main" id="{745AE4AB-1A62-4DD4-97AE-584BE622B881}"/>
              </a:ext>
            </a:extLst>
          </p:cNvPr>
          <p:cNvGrpSpPr>
            <a:grpSpLocks/>
          </p:cNvGrpSpPr>
          <p:nvPr/>
        </p:nvGrpSpPr>
        <p:grpSpPr bwMode="auto">
          <a:xfrm>
            <a:off x="5195974" y="1275428"/>
            <a:ext cx="1800000" cy="1079500"/>
            <a:chOff x="105295700" y="110089475"/>
            <a:chExt cx="1800000" cy="1080000"/>
          </a:xfrm>
        </p:grpSpPr>
        <p:sp>
          <p:nvSpPr>
            <p:cNvPr id="11" name="Text Box 9">
              <a:extLst>
                <a:ext uri="{FF2B5EF4-FFF2-40B4-BE49-F238E27FC236}">
                  <a16:creationId xmlns:a16="http://schemas.microsoft.com/office/drawing/2014/main" id="{AC135194-31ED-424E-BFC1-05CCCCA39B5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5295700" y="110089475"/>
              <a:ext cx="1800000" cy="108000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635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18000" rIns="36576" bIns="18000" numCol="1" anchor="t" anchorCtr="0" compatLnSpc="1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1000" b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M8_OEKON</a:t>
              </a: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  <a:t>Unternehmensführung</a:t>
              </a:r>
              <a:b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</a:br>
              <a:r>
                <a:rPr lang="de-DE" altLang="de-DE" sz="800" b="1" dirty="0" err="1">
                  <a:solidFill>
                    <a:srgbClr val="B43013"/>
                  </a:solidFill>
                  <a:latin typeface="Calibri" panose="020F0502020204030204" pitchFamily="34" charset="0"/>
                </a:rPr>
                <a:t>SoSe</a:t>
              </a:r>
              <a:b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</a:br>
              <a: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  <a:t>Prof. Dr. Krön (MV)</a:t>
              </a:r>
              <a:endParaRPr lang="de-DE" altLang="de-DE" dirty="0">
                <a:latin typeface="Arial" panose="020B0604020202020204" pitchFamily="34" charset="0"/>
              </a:endParaRPr>
            </a:p>
          </p:txBody>
        </p:sp>
        <p:sp>
          <p:nvSpPr>
            <p:cNvPr id="12" name="Text Box 10">
              <a:extLst>
                <a:ext uri="{FF2B5EF4-FFF2-40B4-BE49-F238E27FC236}">
                  <a16:creationId xmlns:a16="http://schemas.microsoft.com/office/drawing/2014/main" id="{931E2136-357B-4F1B-9135-F405E0CCB12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6735700" y="110089475"/>
              <a:ext cx="360000" cy="360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18000" rIns="36576" bIns="18000" numCol="1" anchor="t" anchorCtr="0" compatLnSpc="1">
              <a:prstTxWarp prst="textNoShape">
                <a:avLst/>
              </a:prstTxWarp>
            </a:bodyPr>
            <a:lstStyle/>
            <a:p>
              <a:pPr algn="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900">
                  <a:solidFill>
                    <a:srgbClr val="000000"/>
                  </a:solidFill>
                  <a:latin typeface="Calibri" panose="020F0502020204030204" pitchFamily="34" charset="0"/>
                </a:rPr>
                <a:t>4      6</a:t>
              </a:r>
              <a:endParaRPr lang="de-DE" altLang="de-DE">
                <a:latin typeface="Arial" panose="020B0604020202020204" pitchFamily="34" charset="0"/>
              </a:endParaRPr>
            </a:p>
          </p:txBody>
        </p:sp>
      </p:grpSp>
      <p:grpSp>
        <p:nvGrpSpPr>
          <p:cNvPr id="13" name="Group 11">
            <a:extLst>
              <a:ext uri="{FF2B5EF4-FFF2-40B4-BE49-F238E27FC236}">
                <a16:creationId xmlns:a16="http://schemas.microsoft.com/office/drawing/2014/main" id="{7F507212-FC35-470F-A67D-3F2003570752}"/>
              </a:ext>
            </a:extLst>
          </p:cNvPr>
          <p:cNvGrpSpPr>
            <a:grpSpLocks/>
          </p:cNvGrpSpPr>
          <p:nvPr/>
        </p:nvGrpSpPr>
        <p:grpSpPr bwMode="auto">
          <a:xfrm>
            <a:off x="3394736" y="3957256"/>
            <a:ext cx="1800000" cy="1102105"/>
            <a:chOff x="105295700" y="111169475"/>
            <a:chExt cx="1800000" cy="1101001"/>
          </a:xfrm>
        </p:grpSpPr>
        <p:sp>
          <p:nvSpPr>
            <p:cNvPr id="14" name="Text Box 12">
              <a:extLst>
                <a:ext uri="{FF2B5EF4-FFF2-40B4-BE49-F238E27FC236}">
                  <a16:creationId xmlns:a16="http://schemas.microsoft.com/office/drawing/2014/main" id="{118E44B0-9D4F-4E20-A64F-9BF5705DF5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5295700" y="111190476"/>
              <a:ext cx="1800000" cy="10800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635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18000" rIns="36576" bIns="18000" numCol="1" anchor="t" anchorCtr="0" compatLnSpc="1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1000" b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M9_MEE</a:t>
              </a: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  <a:t>Integrales Entwerfen hoher Komplexität (Stadt/Gebäude)</a:t>
              </a:r>
              <a:b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</a:br>
              <a: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  <a:t>Klimadesign und bauphysikalische Nachweisführung (Simulation) </a:t>
              </a: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800" b="1" dirty="0" err="1">
                  <a:solidFill>
                    <a:srgbClr val="2D4E6B"/>
                  </a:solidFill>
                  <a:latin typeface="Calibri" panose="020F0502020204030204" pitchFamily="34" charset="0"/>
                </a:rPr>
                <a:t>WiSe</a:t>
              </a:r>
              <a:b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</a:br>
              <a: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  <a:t>Prof. Dr: Bauriedel (MV) + E2D-Team</a:t>
              </a:r>
              <a:b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</a:br>
              <a:endParaRPr lang="de-DE" altLang="de-DE" dirty="0">
                <a:latin typeface="Arial" panose="020B0604020202020204" pitchFamily="34" charset="0"/>
              </a:endParaRPr>
            </a:p>
          </p:txBody>
        </p:sp>
        <p:sp>
          <p:nvSpPr>
            <p:cNvPr id="15" name="Text Box 13">
              <a:extLst>
                <a:ext uri="{FF2B5EF4-FFF2-40B4-BE49-F238E27FC236}">
                  <a16:creationId xmlns:a16="http://schemas.microsoft.com/office/drawing/2014/main" id="{90057076-2775-40A9-B14A-951CD60FF96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6735700" y="111169475"/>
              <a:ext cx="360000" cy="2002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18000" rIns="36576" bIns="18000" numCol="1" anchor="t" anchorCtr="0" compatLnSpc="1">
              <a:prstTxWarp prst="textNoShape">
                <a:avLst/>
              </a:prstTxWarp>
            </a:bodyPr>
            <a:lstStyle/>
            <a:p>
              <a:pPr algn="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900">
                  <a:solidFill>
                    <a:srgbClr val="000000"/>
                  </a:solidFill>
                  <a:latin typeface="Calibri" panose="020F0502020204030204" pitchFamily="34" charset="0"/>
                </a:rPr>
                <a:t>6      6</a:t>
              </a:r>
              <a:endParaRPr lang="de-DE" altLang="de-DE">
                <a:latin typeface="Arial" panose="020B0604020202020204" pitchFamily="34" charset="0"/>
              </a:endParaRPr>
            </a:p>
          </p:txBody>
        </p:sp>
      </p:grpSp>
      <p:grpSp>
        <p:nvGrpSpPr>
          <p:cNvPr id="16" name="Group 14">
            <a:extLst>
              <a:ext uri="{FF2B5EF4-FFF2-40B4-BE49-F238E27FC236}">
                <a16:creationId xmlns:a16="http://schemas.microsoft.com/office/drawing/2014/main" id="{CF17C12B-876D-450F-BF68-AD20BF60AE71}"/>
              </a:ext>
            </a:extLst>
          </p:cNvPr>
          <p:cNvGrpSpPr>
            <a:grpSpLocks/>
          </p:cNvGrpSpPr>
          <p:nvPr/>
        </p:nvGrpSpPr>
        <p:grpSpPr bwMode="auto">
          <a:xfrm>
            <a:off x="3394056" y="3079264"/>
            <a:ext cx="1800000" cy="900113"/>
            <a:chOff x="107023579" y="109126826"/>
            <a:chExt cx="1800000" cy="900000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17" name="Text Box 15">
              <a:extLst>
                <a:ext uri="{FF2B5EF4-FFF2-40B4-BE49-F238E27FC236}">
                  <a16:creationId xmlns:a16="http://schemas.microsoft.com/office/drawing/2014/main" id="{CFA64960-6812-4182-9EFC-71665272BF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023579" y="109126826"/>
              <a:ext cx="1800000" cy="900000"/>
            </a:xfrm>
            <a:prstGeom prst="rect">
              <a:avLst/>
            </a:prstGeom>
            <a:grpFill/>
            <a:ln w="635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18000" rIns="36576" bIns="18000" numCol="1" anchor="t" anchorCtr="0" compatLnSpc="1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1000" b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M6_GES</a:t>
              </a: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  <a:t>Anlagenmonitoring, statistische Auswertungen, Einsatzoptimierung regenerative Energien </a:t>
              </a: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800" b="1" dirty="0" err="1">
                  <a:solidFill>
                    <a:srgbClr val="2D4E6B"/>
                  </a:solidFill>
                  <a:latin typeface="Calibri" panose="020F0502020204030204" pitchFamily="34" charset="0"/>
                </a:rPr>
                <a:t>WiSe</a:t>
              </a:r>
              <a:b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</a:br>
              <a: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  <a:t>Prof. Dr. Nowak (MV)</a:t>
              </a:r>
              <a:b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</a:br>
              <a:endParaRPr lang="de-DE" altLang="de-DE" dirty="0">
                <a:latin typeface="Arial" panose="020B0604020202020204" pitchFamily="34" charset="0"/>
              </a:endParaRPr>
            </a:p>
          </p:txBody>
        </p:sp>
        <p:sp>
          <p:nvSpPr>
            <p:cNvPr id="18" name="Text Box 16">
              <a:extLst>
                <a:ext uri="{FF2B5EF4-FFF2-40B4-BE49-F238E27FC236}">
                  <a16:creationId xmlns:a16="http://schemas.microsoft.com/office/drawing/2014/main" id="{3EDBEFDB-C5DB-42EC-8DC0-815809E0FC6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8450290" y="109146808"/>
              <a:ext cx="360000" cy="196286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18000" rIns="36576" bIns="18000" numCol="1" anchor="t" anchorCtr="0" compatLnSpc="1">
              <a:prstTxWarp prst="textNoShape">
                <a:avLst/>
              </a:prstTxWarp>
            </a:bodyPr>
            <a:lstStyle/>
            <a:p>
              <a:pPr algn="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900" dirty="0">
                  <a:solidFill>
                    <a:srgbClr val="000000"/>
                  </a:solidFill>
                  <a:latin typeface="Calibri" panose="020F0502020204030204" pitchFamily="34" charset="0"/>
                </a:rPr>
                <a:t>4      5</a:t>
              </a:r>
              <a:endParaRPr lang="de-DE" altLang="de-DE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22" name="Group 20">
            <a:extLst>
              <a:ext uri="{FF2B5EF4-FFF2-40B4-BE49-F238E27FC236}">
                <a16:creationId xmlns:a16="http://schemas.microsoft.com/office/drawing/2014/main" id="{57037ADA-E8C1-48F2-B30A-97308ADA2DA2}"/>
              </a:ext>
            </a:extLst>
          </p:cNvPr>
          <p:cNvGrpSpPr>
            <a:grpSpLocks/>
          </p:cNvGrpSpPr>
          <p:nvPr/>
        </p:nvGrpSpPr>
        <p:grpSpPr bwMode="auto">
          <a:xfrm>
            <a:off x="1596766" y="4148406"/>
            <a:ext cx="1800000" cy="1079500"/>
            <a:chOff x="107131890" y="110480884"/>
            <a:chExt cx="1800000" cy="1080000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23" name="Text Box 21">
              <a:extLst>
                <a:ext uri="{FF2B5EF4-FFF2-40B4-BE49-F238E27FC236}">
                  <a16:creationId xmlns:a16="http://schemas.microsoft.com/office/drawing/2014/main" id="{4E9756D3-9C2E-4E09-B169-F23CD2D04CC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131890" y="110480884"/>
              <a:ext cx="1800000" cy="1080000"/>
            </a:xfrm>
            <a:prstGeom prst="rect">
              <a:avLst/>
            </a:prstGeom>
            <a:grpFill/>
            <a:ln w="635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18000" rIns="36576" bIns="18000" numCol="1" anchor="t" anchorCtr="0" compatLnSpc="1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1000" b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M11_PROJ</a:t>
              </a: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  <a:t>Methodik des wissenschaftlichen Arbeitens, Schwerpunktbildung</a:t>
              </a:r>
              <a:b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</a:br>
              <a:r>
                <a:rPr lang="de-DE" altLang="de-DE" sz="800" b="1" dirty="0" err="1">
                  <a:solidFill>
                    <a:srgbClr val="2D4E6B"/>
                  </a:solidFill>
                  <a:latin typeface="Calibri" panose="020F0502020204030204" pitchFamily="34" charset="0"/>
                </a:rPr>
                <a:t>WiSe+</a:t>
              </a:r>
              <a:r>
                <a:rPr lang="de-DE" altLang="de-DE" sz="800" b="1" dirty="0" err="1">
                  <a:solidFill>
                    <a:srgbClr val="B43013"/>
                  </a:solidFill>
                  <a:latin typeface="Calibri" panose="020F0502020204030204" pitchFamily="34" charset="0"/>
                </a:rPr>
                <a:t>SoSe</a:t>
              </a:r>
              <a:b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</a:br>
              <a:b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</a:br>
              <a: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  <a:t>Prof. Dr. T. Schmidt (MV)</a:t>
              </a:r>
              <a:b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</a:br>
              <a:endParaRPr lang="de-DE" altLang="de-DE" dirty="0">
                <a:latin typeface="Arial" panose="020B0604020202020204" pitchFamily="34" charset="0"/>
              </a:endParaRPr>
            </a:p>
          </p:txBody>
        </p:sp>
        <p:sp>
          <p:nvSpPr>
            <p:cNvPr id="24" name="Text Box 22">
              <a:extLst>
                <a:ext uri="{FF2B5EF4-FFF2-40B4-BE49-F238E27FC236}">
                  <a16:creationId xmlns:a16="http://schemas.microsoft.com/office/drawing/2014/main" id="{172F26D2-BB1D-4825-AA0A-DD3A8AA0C79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8545522" y="110568104"/>
              <a:ext cx="360000" cy="24021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18000" rIns="36576" bIns="18000" numCol="1" anchor="t" anchorCtr="0" compatLnSpc="1">
              <a:prstTxWarp prst="textNoShape">
                <a:avLst/>
              </a:prstTxWarp>
            </a:bodyPr>
            <a:lstStyle/>
            <a:p>
              <a:pPr algn="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900" dirty="0">
                  <a:solidFill>
                    <a:srgbClr val="000000"/>
                  </a:solidFill>
                  <a:latin typeface="Calibri" panose="020F0502020204030204" pitchFamily="34" charset="0"/>
                </a:rPr>
                <a:t>4      6</a:t>
              </a:r>
              <a:endParaRPr lang="de-DE" altLang="de-DE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25" name="Group 23">
            <a:extLst>
              <a:ext uri="{FF2B5EF4-FFF2-40B4-BE49-F238E27FC236}">
                <a16:creationId xmlns:a16="http://schemas.microsoft.com/office/drawing/2014/main" id="{2E974321-2684-4DEC-AA5E-E34BB1EAEBF2}"/>
              </a:ext>
            </a:extLst>
          </p:cNvPr>
          <p:cNvGrpSpPr>
            <a:grpSpLocks/>
          </p:cNvGrpSpPr>
          <p:nvPr/>
        </p:nvGrpSpPr>
        <p:grpSpPr bwMode="auto">
          <a:xfrm>
            <a:off x="1600428" y="5227135"/>
            <a:ext cx="1800000" cy="539750"/>
            <a:chOff x="108895700" y="109369475"/>
            <a:chExt cx="1800000" cy="540000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26" name="Text Box 24">
              <a:extLst>
                <a:ext uri="{FF2B5EF4-FFF2-40B4-BE49-F238E27FC236}">
                  <a16:creationId xmlns:a16="http://schemas.microsoft.com/office/drawing/2014/main" id="{DC2FD69D-9553-4F05-84CC-A71F3C9718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8895700" y="109369475"/>
              <a:ext cx="1800000" cy="540000"/>
            </a:xfrm>
            <a:prstGeom prst="rect">
              <a:avLst/>
            </a:prstGeom>
            <a:grpFill/>
            <a:ln w="635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18000" rIns="36576" bIns="18000" numCol="1" anchor="t" anchorCtr="0" compatLnSpc="1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1000" b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M14_FWP</a:t>
              </a: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de-DE" altLang="de-DE" sz="800" dirty="0">
                <a:solidFill>
                  <a:srgbClr val="000000"/>
                </a:solidFill>
                <a:latin typeface="Calibri" panose="020F0502020204030204" pitchFamily="34" charset="0"/>
              </a:endParaRP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800" b="1" dirty="0" err="1">
                  <a:solidFill>
                    <a:srgbClr val="2D4E6B"/>
                  </a:solidFill>
                  <a:latin typeface="Calibri" panose="020F0502020204030204" pitchFamily="34" charset="0"/>
                </a:rPr>
                <a:t>WiSe+</a:t>
              </a:r>
              <a:r>
                <a:rPr lang="de-DE" altLang="de-DE" sz="800" b="1" dirty="0" err="1">
                  <a:solidFill>
                    <a:srgbClr val="B43013"/>
                  </a:solidFill>
                  <a:latin typeface="Calibri" panose="020F0502020204030204" pitchFamily="34" charset="0"/>
                </a:rPr>
                <a:t>SoSe</a:t>
              </a:r>
              <a:endParaRPr lang="de-DE" altLang="de-DE" sz="800" dirty="0">
                <a:latin typeface="Arial" panose="020B0604020202020204" pitchFamily="34" charset="0"/>
              </a:endParaRPr>
            </a:p>
          </p:txBody>
        </p:sp>
        <p:sp>
          <p:nvSpPr>
            <p:cNvPr id="27" name="Text Box 25">
              <a:extLst>
                <a:ext uri="{FF2B5EF4-FFF2-40B4-BE49-F238E27FC236}">
                  <a16:creationId xmlns:a16="http://schemas.microsoft.com/office/drawing/2014/main" id="{55B5BCB1-DAEA-4FC2-8551-5A51F893E59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0335700" y="109384722"/>
              <a:ext cx="360000" cy="36000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18000" rIns="36576" bIns="18000" numCol="1" anchor="t" anchorCtr="0" compatLnSpc="1">
              <a:prstTxWarp prst="textNoShape">
                <a:avLst/>
              </a:prstTxWarp>
            </a:bodyPr>
            <a:lstStyle/>
            <a:p>
              <a:pPr algn="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900" dirty="0">
                  <a:solidFill>
                    <a:srgbClr val="000000"/>
                  </a:solidFill>
                  <a:latin typeface="Calibri" panose="020F0502020204030204" pitchFamily="34" charset="0"/>
                </a:rPr>
                <a:t>2      3</a:t>
              </a:r>
              <a:endParaRPr lang="de-DE" altLang="de-DE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28" name="Group 26">
            <a:extLst>
              <a:ext uri="{FF2B5EF4-FFF2-40B4-BE49-F238E27FC236}">
                <a16:creationId xmlns:a16="http://schemas.microsoft.com/office/drawing/2014/main" id="{4A0E792D-6A03-4333-A853-75093D6FE304}"/>
              </a:ext>
            </a:extLst>
          </p:cNvPr>
          <p:cNvGrpSpPr>
            <a:grpSpLocks/>
          </p:cNvGrpSpPr>
          <p:nvPr/>
        </p:nvGrpSpPr>
        <p:grpSpPr bwMode="auto">
          <a:xfrm>
            <a:off x="5200429" y="2352880"/>
            <a:ext cx="1800000" cy="1081089"/>
            <a:chOff x="108895702" y="109909475"/>
            <a:chExt cx="1800000" cy="1080002"/>
          </a:xfrm>
        </p:grpSpPr>
        <p:sp>
          <p:nvSpPr>
            <p:cNvPr id="29" name="Text Box 27">
              <a:extLst>
                <a:ext uri="{FF2B5EF4-FFF2-40B4-BE49-F238E27FC236}">
                  <a16:creationId xmlns:a16="http://schemas.microsoft.com/office/drawing/2014/main" id="{2B59C955-5195-488F-8C03-71D2307066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8895702" y="109909477"/>
              <a:ext cx="1800000" cy="108000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635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18000" rIns="36576" bIns="18000" numCol="1" anchor="t" anchorCtr="0" compatLnSpc="1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1000" b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M10_KM</a:t>
              </a: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  <a:t>Konstruieren komplexer </a:t>
              </a:r>
              <a:r>
                <a:rPr lang="de-DE" altLang="de-DE" sz="800" dirty="0" err="1">
                  <a:solidFill>
                    <a:srgbClr val="000000"/>
                  </a:solidFill>
                  <a:latin typeface="Calibri" panose="020F0502020204030204" pitchFamily="34" charset="0"/>
                </a:rPr>
                <a:t>Gebäudesyst</a:t>
              </a:r>
              <a: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  <a:t>.</a:t>
              </a:r>
              <a:b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</a:br>
              <a: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  <a:t>Klimadesign und bauphysikalische </a:t>
              </a:r>
              <a:b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</a:br>
              <a: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  <a:t>Nachweisführung (Simulation) </a:t>
              </a: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800" b="1" dirty="0" err="1">
                  <a:solidFill>
                    <a:srgbClr val="B43013"/>
                  </a:solidFill>
                  <a:latin typeface="Calibri" panose="020F0502020204030204" pitchFamily="34" charset="0"/>
                </a:rPr>
                <a:t>SoSe</a:t>
              </a:r>
              <a:b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</a:br>
              <a: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  <a:t>Prof. Dr. Bauer (MV)</a:t>
              </a:r>
              <a:b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</a:br>
              <a:endParaRPr lang="de-DE" altLang="de-DE" dirty="0">
                <a:latin typeface="Arial" panose="020B0604020202020204" pitchFamily="34" charset="0"/>
              </a:endParaRPr>
            </a:p>
          </p:txBody>
        </p:sp>
        <p:sp>
          <p:nvSpPr>
            <p:cNvPr id="30" name="Text Box 28">
              <a:extLst>
                <a:ext uri="{FF2B5EF4-FFF2-40B4-BE49-F238E27FC236}">
                  <a16:creationId xmlns:a16="http://schemas.microsoft.com/office/drawing/2014/main" id="{591D9D29-30CC-46F2-A10C-C4378A0AB1E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0335700" y="109909475"/>
              <a:ext cx="360000" cy="180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18000" rIns="36576" bIns="18000" numCol="1" anchor="t" anchorCtr="0" compatLnSpc="1">
              <a:prstTxWarp prst="textNoShape">
                <a:avLst/>
              </a:prstTxWarp>
            </a:bodyPr>
            <a:lstStyle/>
            <a:p>
              <a:pPr algn="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900" dirty="0">
                  <a:solidFill>
                    <a:srgbClr val="000000"/>
                  </a:solidFill>
                  <a:latin typeface="Calibri" panose="020F0502020204030204" pitchFamily="34" charset="0"/>
                </a:rPr>
                <a:t>6      6</a:t>
              </a:r>
              <a:endParaRPr lang="de-DE" altLang="de-DE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31" name="Group 29">
            <a:extLst>
              <a:ext uri="{FF2B5EF4-FFF2-40B4-BE49-F238E27FC236}">
                <a16:creationId xmlns:a16="http://schemas.microsoft.com/office/drawing/2014/main" id="{2C604A17-896D-4C85-9B80-B62502ECBA1B}"/>
              </a:ext>
            </a:extLst>
          </p:cNvPr>
          <p:cNvGrpSpPr>
            <a:grpSpLocks/>
          </p:cNvGrpSpPr>
          <p:nvPr/>
        </p:nvGrpSpPr>
        <p:grpSpPr bwMode="auto">
          <a:xfrm>
            <a:off x="6992624" y="1275428"/>
            <a:ext cx="1800000" cy="900112"/>
            <a:chOff x="110695700" y="109189475"/>
            <a:chExt cx="1800000" cy="900000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32" name="Text Box 30">
              <a:extLst>
                <a:ext uri="{FF2B5EF4-FFF2-40B4-BE49-F238E27FC236}">
                  <a16:creationId xmlns:a16="http://schemas.microsoft.com/office/drawing/2014/main" id="{058E531A-DA4E-47AD-B97E-AA3B91D5338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0695700" y="109189475"/>
              <a:ext cx="1800000" cy="900000"/>
            </a:xfrm>
            <a:prstGeom prst="rect">
              <a:avLst/>
            </a:prstGeom>
            <a:grpFill/>
            <a:ln w="635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18000" rIns="36576" bIns="18000" numCol="1" anchor="t" anchorCtr="0" compatLnSpc="1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1000" b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M7_UFP</a:t>
              </a: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  <a:t>Energienutzungsplan mit GIS, </a:t>
              </a:r>
              <a:b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</a:br>
              <a: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  <a:t>Klimaneutralität, Infrastrukturplanung und Mobilität, Lastgangsimulation</a:t>
              </a:r>
              <a:b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</a:br>
              <a:r>
                <a:rPr lang="de-DE" altLang="de-DE" sz="800" b="1" dirty="0" err="1">
                  <a:solidFill>
                    <a:srgbClr val="2D4E6B"/>
                  </a:solidFill>
                  <a:latin typeface="Calibri" panose="020F0502020204030204" pitchFamily="34" charset="0"/>
                </a:rPr>
                <a:t>WiSe+</a:t>
              </a:r>
              <a:r>
                <a:rPr lang="de-DE" altLang="de-DE" sz="800" b="1" dirty="0" err="1">
                  <a:solidFill>
                    <a:srgbClr val="B43013"/>
                  </a:solidFill>
                  <a:latin typeface="Calibri" panose="020F0502020204030204" pitchFamily="34" charset="0"/>
                </a:rPr>
                <a:t>SoSe</a:t>
              </a:r>
              <a:endParaRPr lang="de-DE" altLang="de-DE" dirty="0">
                <a:latin typeface="Arial" panose="020B0604020202020204" pitchFamily="34" charset="0"/>
              </a:endParaRP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b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</a:br>
              <a:endParaRPr lang="de-DE" altLang="de-DE" dirty="0">
                <a:latin typeface="Arial" panose="020B0604020202020204" pitchFamily="34" charset="0"/>
              </a:endParaRPr>
            </a:p>
          </p:txBody>
        </p:sp>
        <p:sp>
          <p:nvSpPr>
            <p:cNvPr id="33" name="Text Box 31">
              <a:extLst>
                <a:ext uri="{FF2B5EF4-FFF2-40B4-BE49-F238E27FC236}">
                  <a16:creationId xmlns:a16="http://schemas.microsoft.com/office/drawing/2014/main" id="{5DFDC9CB-B556-42A2-9EA2-EE3244245D0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2135700" y="109204713"/>
              <a:ext cx="360000" cy="196286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18000" rIns="36576" bIns="18000" numCol="1" anchor="t" anchorCtr="0" compatLnSpc="1">
              <a:prstTxWarp prst="textNoShape">
                <a:avLst/>
              </a:prstTxWarp>
            </a:bodyPr>
            <a:lstStyle/>
            <a:p>
              <a:pPr algn="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900" dirty="0">
                  <a:solidFill>
                    <a:srgbClr val="000000"/>
                  </a:solidFill>
                  <a:latin typeface="Calibri" panose="020F0502020204030204" pitchFamily="34" charset="0"/>
                </a:rPr>
                <a:t>4      5</a:t>
              </a:r>
              <a:endParaRPr lang="de-DE" altLang="de-DE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37" name="Group 35">
            <a:extLst>
              <a:ext uri="{FF2B5EF4-FFF2-40B4-BE49-F238E27FC236}">
                <a16:creationId xmlns:a16="http://schemas.microsoft.com/office/drawing/2014/main" id="{D9F1898C-C3AD-45E0-AD4C-E9D927DA7E52}"/>
              </a:ext>
            </a:extLst>
          </p:cNvPr>
          <p:cNvGrpSpPr>
            <a:grpSpLocks/>
          </p:cNvGrpSpPr>
          <p:nvPr/>
        </p:nvGrpSpPr>
        <p:grpSpPr bwMode="auto">
          <a:xfrm>
            <a:off x="5195944" y="3434428"/>
            <a:ext cx="1800000" cy="1079500"/>
            <a:chOff x="110695700" y="110089475"/>
            <a:chExt cx="1800000" cy="1080000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38" name="Text Box 36">
              <a:extLst>
                <a:ext uri="{FF2B5EF4-FFF2-40B4-BE49-F238E27FC236}">
                  <a16:creationId xmlns:a16="http://schemas.microsoft.com/office/drawing/2014/main" id="{F5C54257-34AB-4AFB-B48E-5BE74E9495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0695700" y="110089475"/>
              <a:ext cx="1800000" cy="1080000"/>
            </a:xfrm>
            <a:prstGeom prst="rect">
              <a:avLst/>
            </a:prstGeom>
            <a:grpFill/>
            <a:ln w="635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18000" rIns="36576" bIns="18000" numCol="1" anchor="t" anchorCtr="0" compatLnSpc="1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1000" b="1">
                  <a:solidFill>
                    <a:srgbClr val="000000"/>
                  </a:solidFill>
                  <a:latin typeface="Calibri" panose="020F0502020204030204" pitchFamily="34" charset="0"/>
                </a:rPr>
                <a:t>M12_MS</a:t>
              </a: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800">
                  <a:solidFill>
                    <a:srgbClr val="000000"/>
                  </a:solidFill>
                  <a:latin typeface="Calibri" panose="020F0502020204030204" pitchFamily="34" charset="0"/>
                </a:rPr>
                <a:t>Schwerpunktbildung</a:t>
              </a: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800" b="1">
                  <a:solidFill>
                    <a:srgbClr val="2D4E6B"/>
                  </a:solidFill>
                  <a:latin typeface="Calibri" panose="020F0502020204030204" pitchFamily="34" charset="0"/>
                </a:rPr>
                <a:t>WiSe+</a:t>
              </a:r>
              <a:r>
                <a:rPr lang="de-DE" altLang="de-DE" sz="800" b="1">
                  <a:solidFill>
                    <a:srgbClr val="B43013"/>
                  </a:solidFill>
                  <a:latin typeface="Calibri" panose="020F0502020204030204" pitchFamily="34" charset="0"/>
                </a:rPr>
                <a:t>SoSe</a:t>
              </a:r>
              <a:endParaRPr lang="de-DE" altLang="de-DE">
                <a:latin typeface="Arial" panose="020B0604020202020204" pitchFamily="34" charset="0"/>
              </a:endParaRPr>
            </a:p>
          </p:txBody>
        </p:sp>
        <p:sp>
          <p:nvSpPr>
            <p:cNvPr id="39" name="Text Box 37">
              <a:extLst>
                <a:ext uri="{FF2B5EF4-FFF2-40B4-BE49-F238E27FC236}">
                  <a16:creationId xmlns:a16="http://schemas.microsoft.com/office/drawing/2014/main" id="{7A53222B-C7D1-41F5-9B22-99D01F13E7F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2135700" y="110104722"/>
              <a:ext cx="360000" cy="36000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18000" rIns="36576" bIns="18000" numCol="1" anchor="t" anchorCtr="0" compatLnSpc="1">
              <a:prstTxWarp prst="textNoShape">
                <a:avLst/>
              </a:prstTxWarp>
            </a:bodyPr>
            <a:lstStyle/>
            <a:p>
              <a:pPr algn="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900" dirty="0">
                  <a:solidFill>
                    <a:srgbClr val="000000"/>
                  </a:solidFill>
                  <a:latin typeface="Calibri" panose="020F0502020204030204" pitchFamily="34" charset="0"/>
                </a:rPr>
                <a:t>4      6</a:t>
              </a:r>
              <a:endParaRPr lang="de-DE" altLang="de-DE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40" name="Group 38">
            <a:extLst>
              <a:ext uri="{FF2B5EF4-FFF2-40B4-BE49-F238E27FC236}">
                <a16:creationId xmlns:a16="http://schemas.microsoft.com/office/drawing/2014/main" id="{29F74039-E5D1-49C6-B8E7-BD7B6F9DB1E1}"/>
              </a:ext>
            </a:extLst>
          </p:cNvPr>
          <p:cNvGrpSpPr>
            <a:grpSpLocks/>
          </p:cNvGrpSpPr>
          <p:nvPr/>
        </p:nvGrpSpPr>
        <p:grpSpPr bwMode="auto">
          <a:xfrm>
            <a:off x="3395819" y="2176898"/>
            <a:ext cx="1800000" cy="900112"/>
            <a:chOff x="107095700" y="108289475"/>
            <a:chExt cx="1800000" cy="900000"/>
          </a:xfrm>
        </p:grpSpPr>
        <p:sp>
          <p:nvSpPr>
            <p:cNvPr id="41" name="Text Box 39">
              <a:extLst>
                <a:ext uri="{FF2B5EF4-FFF2-40B4-BE49-F238E27FC236}">
                  <a16:creationId xmlns:a16="http://schemas.microsoft.com/office/drawing/2014/main" id="{7ECCA46D-7155-4321-98F0-BE6C56F1B57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095700" y="108289475"/>
              <a:ext cx="1800000" cy="9000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635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18000" rIns="36576" bIns="18000" numCol="1" anchor="t" anchorCtr="0" compatLnSpc="1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1000" b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M2_CAX</a:t>
              </a: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  <a:t>BIM </a:t>
              </a:r>
              <a:r>
                <a:rPr lang="de-DE" altLang="de-DE" sz="800" dirty="0" err="1">
                  <a:solidFill>
                    <a:srgbClr val="000000"/>
                  </a:solidFill>
                  <a:latin typeface="Calibri" panose="020F0502020204030204" pitchFamily="34" charset="0"/>
                </a:rPr>
                <a:t>advanced</a:t>
              </a:r>
              <a: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  <a:t>, </a:t>
              </a:r>
              <a:r>
                <a:rPr lang="de-DE" altLang="de-DE" sz="800" dirty="0" err="1">
                  <a:solidFill>
                    <a:srgbClr val="000000"/>
                  </a:solidFill>
                  <a:latin typeface="Calibri" panose="020F0502020204030204" pitchFamily="34" charset="0"/>
                </a:rPr>
                <a:t>parametric</a:t>
              </a:r>
              <a: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  <a:t> design </a:t>
              </a:r>
              <a:r>
                <a:rPr lang="de-DE" altLang="de-DE" sz="800" dirty="0" err="1">
                  <a:solidFill>
                    <a:srgbClr val="000000"/>
                  </a:solidFill>
                  <a:latin typeface="Calibri" panose="020F0502020204030204" pitchFamily="34" charset="0"/>
                </a:rPr>
                <a:t>advanced</a:t>
              </a:r>
              <a: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  <a:t>, Algorithmen u. Datenstrukturen</a:t>
              </a:r>
              <a:b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</a:br>
              <a:r>
                <a:rPr lang="de-DE" altLang="de-DE" sz="800" b="1" dirty="0" err="1">
                  <a:solidFill>
                    <a:srgbClr val="2D4E6B"/>
                  </a:solidFill>
                  <a:latin typeface="Calibri" panose="020F0502020204030204" pitchFamily="34" charset="0"/>
                </a:rPr>
                <a:t>WiSe</a:t>
              </a:r>
              <a:b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</a:br>
              <a: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  <a:t>Prof. Dr. Bauriedel (MV) </a:t>
              </a:r>
              <a:b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</a:br>
              <a:endParaRPr lang="de-DE" altLang="de-DE" dirty="0">
                <a:latin typeface="Arial" panose="020B0604020202020204" pitchFamily="34" charset="0"/>
              </a:endParaRPr>
            </a:p>
          </p:txBody>
        </p:sp>
        <p:sp>
          <p:nvSpPr>
            <p:cNvPr id="42" name="Text Box 40">
              <a:extLst>
                <a:ext uri="{FF2B5EF4-FFF2-40B4-BE49-F238E27FC236}">
                  <a16:creationId xmlns:a16="http://schemas.microsoft.com/office/drawing/2014/main" id="{A77F74EC-59D5-484B-8CE0-3227957B05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8496764" y="108289475"/>
              <a:ext cx="398936" cy="2122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18000" rIns="36576" bIns="18000" numCol="1" anchor="t" anchorCtr="0" compatLnSpc="1">
              <a:prstTxWarp prst="textNoShape">
                <a:avLst/>
              </a:prstTxWarp>
            </a:bodyPr>
            <a:lstStyle/>
            <a:p>
              <a:pPr algn="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900">
                  <a:solidFill>
                    <a:srgbClr val="000000"/>
                  </a:solidFill>
                  <a:latin typeface="Calibri" panose="020F0502020204030204" pitchFamily="34" charset="0"/>
                </a:rPr>
                <a:t>4      5</a:t>
              </a:r>
              <a:endParaRPr lang="de-DE" altLang="de-DE">
                <a:latin typeface="Arial" panose="020B0604020202020204" pitchFamily="34" charset="0"/>
              </a:endParaRPr>
            </a:p>
          </p:txBody>
        </p:sp>
      </p:grpSp>
      <p:grpSp>
        <p:nvGrpSpPr>
          <p:cNvPr id="43" name="Group 41">
            <a:extLst>
              <a:ext uri="{FF2B5EF4-FFF2-40B4-BE49-F238E27FC236}">
                <a16:creationId xmlns:a16="http://schemas.microsoft.com/office/drawing/2014/main" id="{CA5675CF-C988-40E3-980A-034FE21D04D8}"/>
              </a:ext>
            </a:extLst>
          </p:cNvPr>
          <p:cNvGrpSpPr>
            <a:grpSpLocks/>
          </p:cNvGrpSpPr>
          <p:nvPr/>
        </p:nvGrpSpPr>
        <p:grpSpPr bwMode="auto">
          <a:xfrm>
            <a:off x="1595437" y="1279525"/>
            <a:ext cx="1800000" cy="1079500"/>
            <a:chOff x="108895700" y="108289475"/>
            <a:chExt cx="1800000" cy="1080000"/>
          </a:xfrm>
        </p:grpSpPr>
        <p:sp>
          <p:nvSpPr>
            <p:cNvPr id="44" name="Text Box 42">
              <a:extLst>
                <a:ext uri="{FF2B5EF4-FFF2-40B4-BE49-F238E27FC236}">
                  <a16:creationId xmlns:a16="http://schemas.microsoft.com/office/drawing/2014/main" id="{44B5CB30-AD2D-415F-BEF1-5C890FF33DC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8895700" y="108289475"/>
              <a:ext cx="1800000" cy="108000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635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18000" rIns="36576" bIns="18000" numCol="1" anchor="t" anchorCtr="0" compatLnSpc="1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1000" b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M3_BPSIM</a:t>
              </a: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  <a:t>Simulation (Thermisch, Feuchte, solare Einstrahlung, Schall, Wind)</a:t>
              </a:r>
              <a:b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</a:br>
              <a:r>
                <a:rPr lang="de-DE" altLang="de-DE" sz="800" b="1" dirty="0" err="1">
                  <a:solidFill>
                    <a:srgbClr val="B43013"/>
                  </a:solidFill>
                  <a:latin typeface="Calibri" panose="020F0502020204030204" pitchFamily="34" charset="0"/>
                </a:rPr>
                <a:t>SoSe</a:t>
              </a:r>
              <a:b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</a:br>
              <a: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  <a:t>Prof. Dr. Jacob (MV)</a:t>
              </a:r>
              <a:b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</a:br>
              <a:endParaRPr lang="de-DE" altLang="de-DE" dirty="0">
                <a:latin typeface="Arial" panose="020B0604020202020204" pitchFamily="34" charset="0"/>
              </a:endParaRPr>
            </a:p>
          </p:txBody>
        </p:sp>
        <p:sp>
          <p:nvSpPr>
            <p:cNvPr id="45" name="Text Box 43">
              <a:extLst>
                <a:ext uri="{FF2B5EF4-FFF2-40B4-BE49-F238E27FC236}">
                  <a16:creationId xmlns:a16="http://schemas.microsoft.com/office/drawing/2014/main" id="{ACD87245-E824-47FB-8F64-C87BB5F19F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0296764" y="108289475"/>
              <a:ext cx="398936" cy="2122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18000" rIns="36576" bIns="18000" numCol="1" anchor="t" anchorCtr="0" compatLnSpc="1">
              <a:prstTxWarp prst="textNoShape">
                <a:avLst/>
              </a:prstTxWarp>
            </a:bodyPr>
            <a:lstStyle/>
            <a:p>
              <a:pPr algn="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900">
                  <a:solidFill>
                    <a:srgbClr val="000000"/>
                  </a:solidFill>
                  <a:latin typeface="Calibri" panose="020F0502020204030204" pitchFamily="34" charset="0"/>
                </a:rPr>
                <a:t>4      6</a:t>
              </a:r>
              <a:endParaRPr lang="de-DE" altLang="de-DE">
                <a:latin typeface="Arial" panose="020B0604020202020204" pitchFamily="34" charset="0"/>
              </a:endParaRPr>
            </a:p>
          </p:txBody>
        </p:sp>
      </p:grpSp>
      <p:grpSp>
        <p:nvGrpSpPr>
          <p:cNvPr id="46" name="Group 44">
            <a:extLst>
              <a:ext uri="{FF2B5EF4-FFF2-40B4-BE49-F238E27FC236}">
                <a16:creationId xmlns:a16="http://schemas.microsoft.com/office/drawing/2014/main" id="{FBDB1CB2-77E5-40EF-8F99-9C51D6926F76}"/>
              </a:ext>
            </a:extLst>
          </p:cNvPr>
          <p:cNvGrpSpPr>
            <a:grpSpLocks/>
          </p:cNvGrpSpPr>
          <p:nvPr/>
        </p:nvGrpSpPr>
        <p:grpSpPr bwMode="auto">
          <a:xfrm>
            <a:off x="3399122" y="1279525"/>
            <a:ext cx="1800000" cy="900113"/>
            <a:chOff x="110695700" y="108289475"/>
            <a:chExt cx="1800000" cy="900000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47" name="Text Box 45">
              <a:extLst>
                <a:ext uri="{FF2B5EF4-FFF2-40B4-BE49-F238E27FC236}">
                  <a16:creationId xmlns:a16="http://schemas.microsoft.com/office/drawing/2014/main" id="{5939D867-162C-48A9-AB63-B92BB2FFB0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0695700" y="108289475"/>
              <a:ext cx="1800000" cy="900000"/>
            </a:xfrm>
            <a:prstGeom prst="rect">
              <a:avLst/>
            </a:prstGeom>
            <a:grpFill/>
            <a:ln w="635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18000" rIns="36576" bIns="18000" numCol="1" anchor="t" anchorCtr="0" compatLnSpc="1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1000" b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M1_AT</a:t>
              </a: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800" dirty="0" err="1">
                  <a:solidFill>
                    <a:srgbClr val="000000"/>
                  </a:solidFill>
                  <a:latin typeface="Calibri" panose="020F0502020204030204" pitchFamily="34" charset="0"/>
                </a:rPr>
                <a:t>Konstuktionsbewertung</a:t>
              </a:r>
              <a: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  <a:t>,</a:t>
              </a:r>
              <a:b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</a:br>
              <a: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  <a:t>Bestandsbewertung</a:t>
              </a:r>
              <a:b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</a:br>
              <a:r>
                <a:rPr lang="de-DE" altLang="de-DE" sz="800" b="1" dirty="0" err="1">
                  <a:solidFill>
                    <a:srgbClr val="2D4E6B"/>
                  </a:solidFill>
                  <a:latin typeface="Calibri" panose="020F0502020204030204" pitchFamily="34" charset="0"/>
                </a:rPr>
                <a:t>WiSe</a:t>
              </a:r>
              <a:b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</a:br>
              <a: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  <a:t>Prof. Dr. Bauer (MV) </a:t>
              </a:r>
              <a:b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</a:br>
              <a:endParaRPr lang="de-DE" altLang="de-DE" dirty="0">
                <a:latin typeface="Arial" panose="020B0604020202020204" pitchFamily="34" charset="0"/>
              </a:endParaRPr>
            </a:p>
          </p:txBody>
        </p:sp>
        <p:sp>
          <p:nvSpPr>
            <p:cNvPr id="48" name="Text Box 46">
              <a:extLst>
                <a:ext uri="{FF2B5EF4-FFF2-40B4-BE49-F238E27FC236}">
                  <a16:creationId xmlns:a16="http://schemas.microsoft.com/office/drawing/2014/main" id="{DA3A2831-D42D-4B2F-8971-9822177207A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2087247" y="108289475"/>
              <a:ext cx="398936" cy="212258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18000" rIns="36576" bIns="18000" numCol="1" anchor="t" anchorCtr="0" compatLnSpc="1">
              <a:prstTxWarp prst="textNoShape">
                <a:avLst/>
              </a:prstTxWarp>
            </a:bodyPr>
            <a:lstStyle/>
            <a:p>
              <a:pPr algn="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900">
                  <a:solidFill>
                    <a:srgbClr val="000000"/>
                  </a:solidFill>
                  <a:latin typeface="Calibri" panose="020F0502020204030204" pitchFamily="34" charset="0"/>
                </a:rPr>
                <a:t>4      5</a:t>
              </a:r>
              <a:endParaRPr lang="de-DE" altLang="de-DE">
                <a:latin typeface="Arial" panose="020B0604020202020204" pitchFamily="34" charset="0"/>
              </a:endParaRPr>
            </a:p>
          </p:txBody>
        </p:sp>
      </p:grpSp>
      <p:grpSp>
        <p:nvGrpSpPr>
          <p:cNvPr id="49" name="Group 47">
            <a:extLst>
              <a:ext uri="{FF2B5EF4-FFF2-40B4-BE49-F238E27FC236}">
                <a16:creationId xmlns:a16="http://schemas.microsoft.com/office/drawing/2014/main" id="{B64C4440-5620-4C8C-901D-B9B02D5681DB}"/>
              </a:ext>
            </a:extLst>
          </p:cNvPr>
          <p:cNvGrpSpPr>
            <a:grpSpLocks/>
          </p:cNvGrpSpPr>
          <p:nvPr/>
        </p:nvGrpSpPr>
        <p:grpSpPr bwMode="auto">
          <a:xfrm>
            <a:off x="6997105" y="2173132"/>
            <a:ext cx="1800000" cy="2700338"/>
            <a:chOff x="112495700" y="108289475"/>
            <a:chExt cx="1800000" cy="2700000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50" name="Text Box 48">
              <a:extLst>
                <a:ext uri="{FF2B5EF4-FFF2-40B4-BE49-F238E27FC236}">
                  <a16:creationId xmlns:a16="http://schemas.microsoft.com/office/drawing/2014/main" id="{EE6BCCD3-BEE1-45B9-B54E-02E02AB2376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2495700" y="108289475"/>
              <a:ext cx="1800000" cy="2700000"/>
            </a:xfrm>
            <a:prstGeom prst="rect">
              <a:avLst/>
            </a:prstGeom>
            <a:grpFill/>
            <a:ln w="635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18000" rIns="36576" bIns="18000" numCol="1" anchor="t" anchorCtr="0" compatLnSpc="1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1000" b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M13_MA</a:t>
              </a: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800" dirty="0">
                  <a:solidFill>
                    <a:srgbClr val="000000"/>
                  </a:solidFill>
                  <a:latin typeface="Calibri" panose="020F0502020204030204" pitchFamily="34" charset="0"/>
                </a:rPr>
                <a:t>Schwerpunktbildung</a:t>
              </a: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800" b="1" dirty="0" err="1">
                  <a:solidFill>
                    <a:srgbClr val="2D4E6B"/>
                  </a:solidFill>
                  <a:latin typeface="Calibri" panose="020F0502020204030204" pitchFamily="34" charset="0"/>
                </a:rPr>
                <a:t>WiSe+</a:t>
              </a:r>
              <a:r>
                <a:rPr lang="de-DE" altLang="de-DE" sz="800" b="1" dirty="0" err="1">
                  <a:solidFill>
                    <a:srgbClr val="B43013"/>
                  </a:solidFill>
                  <a:latin typeface="Calibri" panose="020F0502020204030204" pitchFamily="34" charset="0"/>
                </a:rPr>
                <a:t>SoSe</a:t>
              </a:r>
              <a:endParaRPr lang="de-DE" altLang="de-DE" dirty="0">
                <a:latin typeface="Arial" panose="020B0604020202020204" pitchFamily="34" charset="0"/>
              </a:endParaRPr>
            </a:p>
          </p:txBody>
        </p:sp>
        <p:sp>
          <p:nvSpPr>
            <p:cNvPr id="51" name="Text Box 49">
              <a:extLst>
                <a:ext uri="{FF2B5EF4-FFF2-40B4-BE49-F238E27FC236}">
                  <a16:creationId xmlns:a16="http://schemas.microsoft.com/office/drawing/2014/main" id="{1CA5B5FB-9FB0-40B2-90FB-2BEBCF9F65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3896764" y="108304713"/>
              <a:ext cx="398936" cy="36000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18000" rIns="36576" bIns="18000" numCol="1" anchor="t" anchorCtr="0" compatLnSpc="1">
              <a:prstTxWarp prst="textNoShape">
                <a:avLst/>
              </a:prstTxWarp>
            </a:bodyPr>
            <a:lstStyle/>
            <a:p>
              <a:pPr algn="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900" dirty="0">
                  <a:solidFill>
                    <a:srgbClr val="000000"/>
                  </a:solidFill>
                  <a:latin typeface="Calibri" panose="020F0502020204030204" pitchFamily="34" charset="0"/>
                </a:rPr>
                <a:t>     15</a:t>
              </a:r>
              <a:endParaRPr lang="de-DE" altLang="de-DE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52" name="Group 50">
            <a:extLst>
              <a:ext uri="{FF2B5EF4-FFF2-40B4-BE49-F238E27FC236}">
                <a16:creationId xmlns:a16="http://schemas.microsoft.com/office/drawing/2014/main" id="{ACF2A5AC-1462-49AB-9282-FF7A0A2E0175}"/>
              </a:ext>
            </a:extLst>
          </p:cNvPr>
          <p:cNvGrpSpPr>
            <a:grpSpLocks/>
          </p:cNvGrpSpPr>
          <p:nvPr/>
        </p:nvGrpSpPr>
        <p:grpSpPr bwMode="auto">
          <a:xfrm>
            <a:off x="1601787" y="804862"/>
            <a:ext cx="9144000" cy="301626"/>
            <a:chOff x="105302783" y="107815073"/>
            <a:chExt cx="9142621" cy="301753"/>
          </a:xfrm>
        </p:grpSpPr>
        <p:sp>
          <p:nvSpPr>
            <p:cNvPr id="53" name="Text Box 51">
              <a:extLst>
                <a:ext uri="{FF2B5EF4-FFF2-40B4-BE49-F238E27FC236}">
                  <a16:creationId xmlns:a16="http://schemas.microsoft.com/office/drawing/2014/main" id="{343F9CA3-B18A-4E0A-BAE8-9BAF313D43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2486183" y="107878320"/>
              <a:ext cx="884911" cy="23850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900">
                  <a:solidFill>
                    <a:srgbClr val="000000"/>
                  </a:solidFill>
                  <a:latin typeface="Calibri" panose="020F0502020204030204" pitchFamily="34" charset="0"/>
                </a:rPr>
                <a:t>5. Semester</a:t>
              </a:r>
              <a:endParaRPr lang="de-DE" altLang="de-DE">
                <a:latin typeface="Arial" panose="020B0604020202020204" pitchFamily="34" charset="0"/>
              </a:endParaRPr>
            </a:p>
          </p:txBody>
        </p:sp>
        <p:sp>
          <p:nvSpPr>
            <p:cNvPr id="54" name="Text Box 52">
              <a:extLst>
                <a:ext uri="{FF2B5EF4-FFF2-40B4-BE49-F238E27FC236}">
                  <a16:creationId xmlns:a16="http://schemas.microsoft.com/office/drawing/2014/main" id="{E14514F9-DC0A-469A-9418-FFC184FBC95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0695700" y="107878320"/>
              <a:ext cx="884911" cy="23850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900">
                  <a:solidFill>
                    <a:srgbClr val="000000"/>
                  </a:solidFill>
                  <a:latin typeface="Calibri" panose="020F0502020204030204" pitchFamily="34" charset="0"/>
                </a:rPr>
                <a:t>4. Semester</a:t>
              </a:r>
              <a:endParaRPr lang="de-DE" altLang="de-DE">
                <a:latin typeface="Arial" panose="020B0604020202020204" pitchFamily="34" charset="0"/>
              </a:endParaRPr>
            </a:p>
          </p:txBody>
        </p:sp>
        <p:sp>
          <p:nvSpPr>
            <p:cNvPr id="55" name="Text Box 53">
              <a:extLst>
                <a:ext uri="{FF2B5EF4-FFF2-40B4-BE49-F238E27FC236}">
                  <a16:creationId xmlns:a16="http://schemas.microsoft.com/office/drawing/2014/main" id="{29BEFE2C-1021-4E6A-817F-CCF42A4EE73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095700" y="107878320"/>
              <a:ext cx="884911" cy="23850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900">
                  <a:solidFill>
                    <a:srgbClr val="000000"/>
                  </a:solidFill>
                  <a:latin typeface="Calibri" panose="020F0502020204030204" pitchFamily="34" charset="0"/>
                </a:rPr>
                <a:t>2. Semester</a:t>
              </a:r>
              <a:endParaRPr lang="de-DE" altLang="de-DE">
                <a:latin typeface="Arial" panose="020B0604020202020204" pitchFamily="34" charset="0"/>
              </a:endParaRPr>
            </a:p>
          </p:txBody>
        </p:sp>
        <p:sp>
          <p:nvSpPr>
            <p:cNvPr id="56" name="Text Box 54">
              <a:extLst>
                <a:ext uri="{FF2B5EF4-FFF2-40B4-BE49-F238E27FC236}">
                  <a16:creationId xmlns:a16="http://schemas.microsoft.com/office/drawing/2014/main" id="{89CC25D4-A697-4B41-8A52-50FED157BF9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8895700" y="107878320"/>
              <a:ext cx="884911" cy="23850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900">
                  <a:solidFill>
                    <a:srgbClr val="000000"/>
                  </a:solidFill>
                  <a:latin typeface="Calibri" panose="020F0502020204030204" pitchFamily="34" charset="0"/>
                </a:rPr>
                <a:t>3. Semester</a:t>
              </a:r>
              <a:endParaRPr lang="de-DE" altLang="de-DE">
                <a:latin typeface="Arial" panose="020B0604020202020204" pitchFamily="34" charset="0"/>
              </a:endParaRPr>
            </a:p>
          </p:txBody>
        </p:sp>
        <p:sp>
          <p:nvSpPr>
            <p:cNvPr id="57" name="Text Box 55">
              <a:extLst>
                <a:ext uri="{FF2B5EF4-FFF2-40B4-BE49-F238E27FC236}">
                  <a16:creationId xmlns:a16="http://schemas.microsoft.com/office/drawing/2014/main" id="{AA020CC5-E0E8-44F6-910C-E7CB7158BA8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6200000">
              <a:off x="106761888" y="107749949"/>
              <a:ext cx="301752" cy="432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800">
                  <a:solidFill>
                    <a:srgbClr val="000000"/>
                  </a:solidFill>
                  <a:latin typeface="Calibri" panose="020F0502020204030204" pitchFamily="34" charset="0"/>
                </a:rPr>
                <a:t>SWS</a:t>
              </a: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800">
                  <a:solidFill>
                    <a:srgbClr val="000000"/>
                  </a:solidFill>
                  <a:latin typeface="Calibri" panose="020F0502020204030204" pitchFamily="34" charset="0"/>
                </a:rPr>
                <a:t>CP</a:t>
              </a:r>
              <a:endParaRPr lang="de-DE" altLang="de-DE">
                <a:latin typeface="Arial" panose="020B0604020202020204" pitchFamily="34" charset="0"/>
              </a:endParaRPr>
            </a:p>
          </p:txBody>
        </p:sp>
        <p:sp>
          <p:nvSpPr>
            <p:cNvPr id="58" name="Text Box 56">
              <a:extLst>
                <a:ext uri="{FF2B5EF4-FFF2-40B4-BE49-F238E27FC236}">
                  <a16:creationId xmlns:a16="http://schemas.microsoft.com/office/drawing/2014/main" id="{400D430A-3663-4CB4-8EA6-9196CD32F43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5302783" y="107878320"/>
              <a:ext cx="884911" cy="23850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900">
                  <a:solidFill>
                    <a:srgbClr val="000000"/>
                  </a:solidFill>
                  <a:latin typeface="Calibri" panose="020F0502020204030204" pitchFamily="34" charset="0"/>
                </a:rPr>
                <a:t>1. Semester</a:t>
              </a:r>
              <a:endParaRPr lang="de-DE" altLang="de-DE">
                <a:latin typeface="Arial" panose="020B0604020202020204" pitchFamily="34" charset="0"/>
              </a:endParaRPr>
            </a:p>
          </p:txBody>
        </p:sp>
        <p:sp>
          <p:nvSpPr>
            <p:cNvPr id="59" name="Text Box 57">
              <a:extLst>
                <a:ext uri="{FF2B5EF4-FFF2-40B4-BE49-F238E27FC236}">
                  <a16:creationId xmlns:a16="http://schemas.microsoft.com/office/drawing/2014/main" id="{AF719A16-3DDE-439B-9B61-9B47E57EFC4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6200000">
              <a:off x="108600824" y="107749949"/>
              <a:ext cx="301752" cy="432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800">
                  <a:solidFill>
                    <a:srgbClr val="000000"/>
                  </a:solidFill>
                  <a:latin typeface="Calibri" panose="020F0502020204030204" pitchFamily="34" charset="0"/>
                </a:rPr>
                <a:t>SWS</a:t>
              </a: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800">
                  <a:solidFill>
                    <a:srgbClr val="000000"/>
                  </a:solidFill>
                  <a:latin typeface="Calibri" panose="020F0502020204030204" pitchFamily="34" charset="0"/>
                </a:rPr>
                <a:t>CP</a:t>
              </a:r>
              <a:endParaRPr lang="de-DE" altLang="de-DE">
                <a:latin typeface="Arial" panose="020B0604020202020204" pitchFamily="34" charset="0"/>
              </a:endParaRPr>
            </a:p>
          </p:txBody>
        </p:sp>
        <p:sp>
          <p:nvSpPr>
            <p:cNvPr id="60" name="Text Box 58">
              <a:extLst>
                <a:ext uri="{FF2B5EF4-FFF2-40B4-BE49-F238E27FC236}">
                  <a16:creationId xmlns:a16="http://schemas.microsoft.com/office/drawing/2014/main" id="{81264607-B23F-47D6-95C8-16CCDF9A7D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6200000">
              <a:off x="110400824" y="107749949"/>
              <a:ext cx="301752" cy="432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800">
                  <a:solidFill>
                    <a:srgbClr val="000000"/>
                  </a:solidFill>
                  <a:latin typeface="Calibri" panose="020F0502020204030204" pitchFamily="34" charset="0"/>
                </a:rPr>
                <a:t>SWS</a:t>
              </a: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800">
                  <a:solidFill>
                    <a:srgbClr val="000000"/>
                  </a:solidFill>
                  <a:latin typeface="Calibri" panose="020F0502020204030204" pitchFamily="34" charset="0"/>
                </a:rPr>
                <a:t>CP</a:t>
              </a:r>
              <a:endParaRPr lang="de-DE" altLang="de-DE">
                <a:latin typeface="Arial" panose="020B0604020202020204" pitchFamily="34" charset="0"/>
              </a:endParaRPr>
            </a:p>
          </p:txBody>
        </p:sp>
        <p:sp>
          <p:nvSpPr>
            <p:cNvPr id="61" name="Text Box 59">
              <a:extLst>
                <a:ext uri="{FF2B5EF4-FFF2-40B4-BE49-F238E27FC236}">
                  <a16:creationId xmlns:a16="http://schemas.microsoft.com/office/drawing/2014/main" id="{52EDD2C4-2C2A-4022-B6B9-317045AB472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6200000">
              <a:off x="112200824" y="107749949"/>
              <a:ext cx="301752" cy="432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800">
                  <a:solidFill>
                    <a:srgbClr val="000000"/>
                  </a:solidFill>
                  <a:latin typeface="Calibri" panose="020F0502020204030204" pitchFamily="34" charset="0"/>
                </a:rPr>
                <a:t>SWS</a:t>
              </a: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800">
                  <a:solidFill>
                    <a:srgbClr val="000000"/>
                  </a:solidFill>
                  <a:latin typeface="Calibri" panose="020F0502020204030204" pitchFamily="34" charset="0"/>
                </a:rPr>
                <a:t>CP</a:t>
              </a:r>
              <a:endParaRPr lang="de-DE" altLang="de-DE">
                <a:latin typeface="Arial" panose="020B0604020202020204" pitchFamily="34" charset="0"/>
              </a:endParaRPr>
            </a:p>
          </p:txBody>
        </p:sp>
        <p:sp>
          <p:nvSpPr>
            <p:cNvPr id="62" name="Text Box 60">
              <a:extLst>
                <a:ext uri="{FF2B5EF4-FFF2-40B4-BE49-F238E27FC236}">
                  <a16:creationId xmlns:a16="http://schemas.microsoft.com/office/drawing/2014/main" id="{5D528DB3-537B-4562-B5E3-4861BFC7DF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6200000">
              <a:off x="114020208" y="107691630"/>
              <a:ext cx="301752" cy="5486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800">
                  <a:solidFill>
                    <a:srgbClr val="000000"/>
                  </a:solidFill>
                  <a:latin typeface="Calibri" panose="020F0502020204030204" pitchFamily="34" charset="0"/>
                </a:rPr>
                <a:t>SWS</a:t>
              </a: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800">
                  <a:solidFill>
                    <a:srgbClr val="000000"/>
                  </a:solidFill>
                  <a:latin typeface="Calibri" panose="020F0502020204030204" pitchFamily="34" charset="0"/>
                </a:rPr>
                <a:t>CP</a:t>
              </a:r>
              <a:endParaRPr lang="de-DE" altLang="de-DE">
                <a:latin typeface="Arial" panose="020B0604020202020204" pitchFamily="34" charset="0"/>
              </a:endParaRPr>
            </a:p>
          </p:txBody>
        </p:sp>
      </p:grpSp>
      <p:sp>
        <p:nvSpPr>
          <p:cNvPr id="63" name="Rectangle 61">
            <a:extLst>
              <a:ext uri="{FF2B5EF4-FFF2-40B4-BE49-F238E27FC236}">
                <a16:creationId xmlns:a16="http://schemas.microsoft.com/office/drawing/2014/main" id="{1C2E4237-6312-4579-92DE-6C75DE3B2A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5437" y="1106489"/>
            <a:ext cx="8999538" cy="173037"/>
          </a:xfrm>
          <a:prstGeom prst="rect">
            <a:avLst/>
          </a:prstGeom>
          <a:solidFill>
            <a:srgbClr val="D9D9D9"/>
          </a:solidFill>
          <a:ln w="6350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64" name="Text Box 62">
            <a:extLst>
              <a:ext uri="{FF2B5EF4-FFF2-40B4-BE49-F238E27FC236}">
                <a16:creationId xmlns:a16="http://schemas.microsoft.com/office/drawing/2014/main" id="{018429A2-78DF-4AF1-9D29-E8ECADD6A1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2737" y="0"/>
            <a:ext cx="9163050" cy="53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altLang="de-DE" sz="1600" dirty="0">
                <a:solidFill>
                  <a:srgbClr val="E8832F"/>
                </a:solidFill>
                <a:latin typeface="Arial Black" panose="020B0A04020102020204" pitchFamily="34" charset="0"/>
              </a:rPr>
              <a:t>E2D</a:t>
            </a:r>
            <a:r>
              <a:rPr lang="de-DE" altLang="de-DE" sz="1600" dirty="0">
                <a:solidFill>
                  <a:srgbClr val="808080"/>
                </a:solidFill>
                <a:latin typeface="Arial Black" panose="020B0A04020102020204" pitchFamily="34" charset="0"/>
              </a:rPr>
              <a:t>MASTER</a:t>
            </a:r>
            <a:r>
              <a:rPr lang="de-DE" altLang="de-DE" sz="1600" dirty="0">
                <a:solidFill>
                  <a:srgbClr val="C0C0C0"/>
                </a:solidFill>
                <a:latin typeface="Arial Black" panose="020B0A04020102020204" pitchFamily="34" charset="0"/>
              </a:rPr>
              <a:t>MODULÜBERSICHT</a:t>
            </a:r>
            <a:r>
              <a:rPr lang="de-DE" altLang="de-DE" sz="1600" dirty="0">
                <a:solidFill>
                  <a:srgbClr val="B43013"/>
                </a:solidFill>
                <a:latin typeface="Arial Black" panose="020B0A04020102020204" pitchFamily="34" charset="0"/>
              </a:rPr>
              <a:t> </a:t>
            </a:r>
            <a:r>
              <a:rPr lang="de-DE" altLang="de-DE" sz="1600" dirty="0">
                <a:solidFill>
                  <a:srgbClr val="E8832F"/>
                </a:solidFill>
                <a:latin typeface="Arial Black" panose="020B0A04020102020204" pitchFamily="34" charset="0"/>
              </a:rPr>
              <a:t>– BEGINN IM SOMMERSEMESTER - </a:t>
            </a:r>
            <a:r>
              <a:rPr lang="de-DE" altLang="de-DE" sz="1600" dirty="0">
                <a:solidFill>
                  <a:schemeClr val="bg1">
                    <a:lumMod val="50000"/>
                  </a:schemeClr>
                </a:solidFill>
                <a:latin typeface="Arial Black" panose="020B0A04020102020204" pitchFamily="34" charset="0"/>
              </a:rPr>
              <a:t>4 SEMESTER</a:t>
            </a:r>
          </a:p>
        </p:txBody>
      </p:sp>
      <p:sp>
        <p:nvSpPr>
          <p:cNvPr id="65" name="Text Box 63">
            <a:extLst>
              <a:ext uri="{FF2B5EF4-FFF2-40B4-BE49-F238E27FC236}">
                <a16:creationId xmlns:a16="http://schemas.microsoft.com/office/drawing/2014/main" id="{E52DE687-6AE2-4519-ADAF-0E9547A697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5437" y="6492875"/>
            <a:ext cx="1538288" cy="293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altLang="de-DE" sz="1000">
                <a:solidFill>
                  <a:srgbClr val="000000"/>
                </a:solidFill>
                <a:latin typeface="Calibri" panose="020F0502020204030204" pitchFamily="34" charset="0"/>
              </a:rPr>
              <a:t>1 CP = 0,5 cm Zellenhöhe</a:t>
            </a:r>
            <a:endParaRPr lang="de-DE" altLang="de-DE">
              <a:latin typeface="Arial" panose="020B0604020202020204" pitchFamily="34" charset="0"/>
            </a:endParaRPr>
          </a:p>
        </p:txBody>
      </p:sp>
      <p:sp>
        <p:nvSpPr>
          <p:cNvPr id="67" name="Textfeld 66">
            <a:extLst>
              <a:ext uri="{FF2B5EF4-FFF2-40B4-BE49-F238E27FC236}">
                <a16:creationId xmlns:a16="http://schemas.microsoft.com/office/drawing/2014/main" id="{4EF40302-00AE-45B8-9F38-D731AA62E91B}"/>
              </a:ext>
            </a:extLst>
          </p:cNvPr>
          <p:cNvSpPr txBox="1"/>
          <p:nvPr/>
        </p:nvSpPr>
        <p:spPr>
          <a:xfrm>
            <a:off x="1543887" y="6115902"/>
            <a:ext cx="1800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b="1" dirty="0">
                <a:solidFill>
                  <a:srgbClr val="E8832F"/>
                </a:solidFill>
                <a:latin typeface="Century Gothic" panose="020B0502020202020204" pitchFamily="34" charset="0"/>
              </a:rPr>
              <a:t>Gesamt: xx CP</a:t>
            </a:r>
          </a:p>
        </p:txBody>
      </p:sp>
      <p:sp>
        <p:nvSpPr>
          <p:cNvPr id="71" name="Rechteck 70">
            <a:extLst>
              <a:ext uri="{FF2B5EF4-FFF2-40B4-BE49-F238E27FC236}">
                <a16:creationId xmlns:a16="http://schemas.microsoft.com/office/drawing/2014/main" id="{EF3A9A87-A510-41BB-ADAC-DE2000BD1E59}"/>
              </a:ext>
            </a:extLst>
          </p:cNvPr>
          <p:cNvSpPr/>
          <p:nvPr/>
        </p:nvSpPr>
        <p:spPr>
          <a:xfrm>
            <a:off x="8973312" y="6116924"/>
            <a:ext cx="485052" cy="2574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2" name="Rechteck 71">
            <a:extLst>
              <a:ext uri="{FF2B5EF4-FFF2-40B4-BE49-F238E27FC236}">
                <a16:creationId xmlns:a16="http://schemas.microsoft.com/office/drawing/2014/main" id="{04BD2F89-FAFC-4A5D-80B6-FABE36E8A3E8}"/>
              </a:ext>
            </a:extLst>
          </p:cNvPr>
          <p:cNvSpPr/>
          <p:nvPr/>
        </p:nvSpPr>
        <p:spPr>
          <a:xfrm>
            <a:off x="8973312" y="5349640"/>
            <a:ext cx="485052" cy="25746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3" name="Rechteck 72">
            <a:extLst>
              <a:ext uri="{FF2B5EF4-FFF2-40B4-BE49-F238E27FC236}">
                <a16:creationId xmlns:a16="http://schemas.microsoft.com/office/drawing/2014/main" id="{3CEF8406-DCD7-439F-A013-1BA82C439E11}"/>
              </a:ext>
            </a:extLst>
          </p:cNvPr>
          <p:cNvSpPr/>
          <p:nvPr/>
        </p:nvSpPr>
        <p:spPr>
          <a:xfrm>
            <a:off x="8973312" y="5727837"/>
            <a:ext cx="485052" cy="25746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4" name="Textfeld 73">
            <a:extLst>
              <a:ext uri="{FF2B5EF4-FFF2-40B4-BE49-F238E27FC236}">
                <a16:creationId xmlns:a16="http://schemas.microsoft.com/office/drawing/2014/main" id="{862D1FDC-E435-48C8-9EBB-490EDBAF18BD}"/>
              </a:ext>
            </a:extLst>
          </p:cNvPr>
          <p:cNvSpPr txBox="1"/>
          <p:nvPr/>
        </p:nvSpPr>
        <p:spPr>
          <a:xfrm>
            <a:off x="9452494" y="5284924"/>
            <a:ext cx="122661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800" dirty="0"/>
              <a:t>Nur im Sommersemester</a:t>
            </a:r>
          </a:p>
        </p:txBody>
      </p:sp>
      <p:sp>
        <p:nvSpPr>
          <p:cNvPr id="75" name="Textfeld 74">
            <a:extLst>
              <a:ext uri="{FF2B5EF4-FFF2-40B4-BE49-F238E27FC236}">
                <a16:creationId xmlns:a16="http://schemas.microsoft.com/office/drawing/2014/main" id="{47FC4653-4FB4-4B59-909C-5B85B3DBC19E}"/>
              </a:ext>
            </a:extLst>
          </p:cNvPr>
          <p:cNvSpPr txBox="1"/>
          <p:nvPr/>
        </p:nvSpPr>
        <p:spPr>
          <a:xfrm>
            <a:off x="9456242" y="5654949"/>
            <a:ext cx="116570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800" dirty="0"/>
              <a:t>Nur im Wintersemester</a:t>
            </a:r>
          </a:p>
        </p:txBody>
      </p:sp>
      <p:sp>
        <p:nvSpPr>
          <p:cNvPr id="76" name="Textfeld 75">
            <a:extLst>
              <a:ext uri="{FF2B5EF4-FFF2-40B4-BE49-F238E27FC236}">
                <a16:creationId xmlns:a16="http://schemas.microsoft.com/office/drawing/2014/main" id="{A98EDA08-C278-46B7-B21F-15CD499B99AB}"/>
              </a:ext>
            </a:extLst>
          </p:cNvPr>
          <p:cNvSpPr txBox="1"/>
          <p:nvPr/>
        </p:nvSpPr>
        <p:spPr>
          <a:xfrm>
            <a:off x="9452495" y="6037706"/>
            <a:ext cx="103425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800" dirty="0"/>
              <a:t>Im Sommer- und im </a:t>
            </a:r>
          </a:p>
          <a:p>
            <a:r>
              <a:rPr lang="de-DE" sz="800" dirty="0"/>
              <a:t> Wintersemester</a:t>
            </a:r>
          </a:p>
        </p:txBody>
      </p:sp>
      <p:sp>
        <p:nvSpPr>
          <p:cNvPr id="77" name="Textfeld 76">
            <a:extLst>
              <a:ext uri="{FF2B5EF4-FFF2-40B4-BE49-F238E27FC236}">
                <a16:creationId xmlns:a16="http://schemas.microsoft.com/office/drawing/2014/main" id="{2B8908EC-6F71-4E41-8096-E90410474AE2}"/>
              </a:ext>
            </a:extLst>
          </p:cNvPr>
          <p:cNvSpPr txBox="1"/>
          <p:nvPr/>
        </p:nvSpPr>
        <p:spPr>
          <a:xfrm>
            <a:off x="3467257" y="6107134"/>
            <a:ext cx="1800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b="1" dirty="0">
                <a:solidFill>
                  <a:srgbClr val="E8832F"/>
                </a:solidFill>
                <a:latin typeface="Century Gothic" panose="020B0502020202020204" pitchFamily="34" charset="0"/>
              </a:rPr>
              <a:t>Gesamt: xx CP</a:t>
            </a:r>
          </a:p>
        </p:txBody>
      </p:sp>
      <p:sp>
        <p:nvSpPr>
          <p:cNvPr id="78" name="Textfeld 77">
            <a:extLst>
              <a:ext uri="{FF2B5EF4-FFF2-40B4-BE49-F238E27FC236}">
                <a16:creationId xmlns:a16="http://schemas.microsoft.com/office/drawing/2014/main" id="{F82830C6-AE8A-4A67-BD52-298AAF85F3E5}"/>
              </a:ext>
            </a:extLst>
          </p:cNvPr>
          <p:cNvSpPr txBox="1"/>
          <p:nvPr/>
        </p:nvSpPr>
        <p:spPr>
          <a:xfrm>
            <a:off x="5320284" y="6091766"/>
            <a:ext cx="1800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b="1" dirty="0">
                <a:solidFill>
                  <a:srgbClr val="E8832F"/>
                </a:solidFill>
                <a:latin typeface="Century Gothic" panose="020B0502020202020204" pitchFamily="34" charset="0"/>
              </a:rPr>
              <a:t>Gesamt: xx CP</a:t>
            </a:r>
          </a:p>
        </p:txBody>
      </p:sp>
      <p:sp>
        <p:nvSpPr>
          <p:cNvPr id="79" name="Textfeld 78">
            <a:extLst>
              <a:ext uri="{FF2B5EF4-FFF2-40B4-BE49-F238E27FC236}">
                <a16:creationId xmlns:a16="http://schemas.microsoft.com/office/drawing/2014/main" id="{5BF4C4CA-4D3D-40EE-A902-A7BED3927AAC}"/>
              </a:ext>
            </a:extLst>
          </p:cNvPr>
          <p:cNvSpPr txBox="1"/>
          <p:nvPr/>
        </p:nvSpPr>
        <p:spPr>
          <a:xfrm>
            <a:off x="7173312" y="6107134"/>
            <a:ext cx="151810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b="1" dirty="0">
                <a:solidFill>
                  <a:srgbClr val="E8832F"/>
                </a:solidFill>
                <a:latin typeface="Century Gothic" panose="020B0502020202020204" pitchFamily="34" charset="0"/>
              </a:rPr>
              <a:t>Gesamt: xx CP</a:t>
            </a:r>
          </a:p>
        </p:txBody>
      </p:sp>
      <p:sp>
        <p:nvSpPr>
          <p:cNvPr id="80" name="Textfeld 79">
            <a:extLst>
              <a:ext uri="{FF2B5EF4-FFF2-40B4-BE49-F238E27FC236}">
                <a16:creationId xmlns:a16="http://schemas.microsoft.com/office/drawing/2014/main" id="{8C602977-13D9-40D5-A81E-DA36E5C81B5C}"/>
              </a:ext>
            </a:extLst>
          </p:cNvPr>
          <p:cNvSpPr txBox="1"/>
          <p:nvPr/>
        </p:nvSpPr>
        <p:spPr>
          <a:xfrm>
            <a:off x="1543886" y="338052"/>
            <a:ext cx="39148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b="1" dirty="0">
                <a:solidFill>
                  <a:srgbClr val="E8832F"/>
                </a:solidFill>
                <a:latin typeface="Century Gothic" panose="020B0502020202020204" pitchFamily="34" charset="0"/>
              </a:rPr>
              <a:t>Master gesamt: 90 CP, in 3 – 5 Semestern</a:t>
            </a:r>
          </a:p>
        </p:txBody>
      </p:sp>
      <p:grpSp>
        <p:nvGrpSpPr>
          <p:cNvPr id="81" name="Group 23">
            <a:extLst>
              <a:ext uri="{FF2B5EF4-FFF2-40B4-BE49-F238E27FC236}">
                <a16:creationId xmlns:a16="http://schemas.microsoft.com/office/drawing/2014/main" id="{63523376-4CC6-4D0B-8891-D70B7B212D5A}"/>
              </a:ext>
            </a:extLst>
          </p:cNvPr>
          <p:cNvGrpSpPr>
            <a:grpSpLocks/>
          </p:cNvGrpSpPr>
          <p:nvPr/>
        </p:nvGrpSpPr>
        <p:grpSpPr bwMode="auto">
          <a:xfrm>
            <a:off x="3397004" y="5061122"/>
            <a:ext cx="1800000" cy="539750"/>
            <a:chOff x="108895700" y="109369475"/>
            <a:chExt cx="1800000" cy="540000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82" name="Text Box 24">
              <a:extLst>
                <a:ext uri="{FF2B5EF4-FFF2-40B4-BE49-F238E27FC236}">
                  <a16:creationId xmlns:a16="http://schemas.microsoft.com/office/drawing/2014/main" id="{DDC6505E-F447-4FB4-961C-290CAA24DB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8895700" y="109369475"/>
              <a:ext cx="1800000" cy="540000"/>
            </a:xfrm>
            <a:prstGeom prst="rect">
              <a:avLst/>
            </a:prstGeom>
            <a:grpFill/>
            <a:ln w="635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18000" rIns="36576" bIns="18000" numCol="1" anchor="t" anchorCtr="0" compatLnSpc="1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1000" b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M14_FWP</a:t>
              </a: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de-DE" altLang="de-DE" sz="800" dirty="0">
                <a:solidFill>
                  <a:srgbClr val="000000"/>
                </a:solidFill>
                <a:latin typeface="Calibri" panose="020F0502020204030204" pitchFamily="34" charset="0"/>
              </a:endParaRP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800" b="1" dirty="0" err="1">
                  <a:solidFill>
                    <a:srgbClr val="2D4E6B"/>
                  </a:solidFill>
                  <a:latin typeface="Calibri" panose="020F0502020204030204" pitchFamily="34" charset="0"/>
                </a:rPr>
                <a:t>WiSe+</a:t>
              </a:r>
              <a:r>
                <a:rPr lang="de-DE" altLang="de-DE" sz="800" b="1" dirty="0" err="1">
                  <a:solidFill>
                    <a:srgbClr val="B43013"/>
                  </a:solidFill>
                  <a:latin typeface="Calibri" panose="020F0502020204030204" pitchFamily="34" charset="0"/>
                </a:rPr>
                <a:t>SoSe</a:t>
              </a:r>
              <a:endParaRPr lang="de-DE" altLang="de-DE" sz="800" dirty="0">
                <a:latin typeface="Arial" panose="020B0604020202020204" pitchFamily="34" charset="0"/>
              </a:endParaRPr>
            </a:p>
          </p:txBody>
        </p:sp>
        <p:sp>
          <p:nvSpPr>
            <p:cNvPr id="83" name="Text Box 25">
              <a:extLst>
                <a:ext uri="{FF2B5EF4-FFF2-40B4-BE49-F238E27FC236}">
                  <a16:creationId xmlns:a16="http://schemas.microsoft.com/office/drawing/2014/main" id="{05749600-E3EA-467C-B7A0-C4670353AE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0335700" y="109384722"/>
              <a:ext cx="360000" cy="36000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18000" rIns="36576" bIns="18000" numCol="1" anchor="t" anchorCtr="0" compatLnSpc="1">
              <a:prstTxWarp prst="textNoShape">
                <a:avLst/>
              </a:prstTxWarp>
            </a:bodyPr>
            <a:lstStyle/>
            <a:p>
              <a:pPr algn="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900" dirty="0">
                  <a:solidFill>
                    <a:srgbClr val="000000"/>
                  </a:solidFill>
                  <a:latin typeface="Calibri" panose="020F0502020204030204" pitchFamily="34" charset="0"/>
                </a:rPr>
                <a:t>2      3</a:t>
              </a:r>
              <a:endParaRPr lang="de-DE" altLang="de-DE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84" name="Group 23">
            <a:extLst>
              <a:ext uri="{FF2B5EF4-FFF2-40B4-BE49-F238E27FC236}">
                <a16:creationId xmlns:a16="http://schemas.microsoft.com/office/drawing/2014/main" id="{2BE18BEA-9378-4D19-8F70-2EC745552B81}"/>
              </a:ext>
            </a:extLst>
          </p:cNvPr>
          <p:cNvGrpSpPr>
            <a:grpSpLocks/>
          </p:cNvGrpSpPr>
          <p:nvPr/>
        </p:nvGrpSpPr>
        <p:grpSpPr bwMode="auto">
          <a:xfrm>
            <a:off x="5197004" y="4508989"/>
            <a:ext cx="1800000" cy="539750"/>
            <a:chOff x="108895700" y="109369475"/>
            <a:chExt cx="1800000" cy="540000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85" name="Text Box 24">
              <a:extLst>
                <a:ext uri="{FF2B5EF4-FFF2-40B4-BE49-F238E27FC236}">
                  <a16:creationId xmlns:a16="http://schemas.microsoft.com/office/drawing/2014/main" id="{0CEC31CC-A82A-4B33-BFF2-6CE7C64C884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8895700" y="109369475"/>
              <a:ext cx="1800000" cy="540000"/>
            </a:xfrm>
            <a:prstGeom prst="rect">
              <a:avLst/>
            </a:prstGeom>
            <a:grpFill/>
            <a:ln w="635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18000" rIns="36576" bIns="18000" numCol="1" anchor="t" anchorCtr="0" compatLnSpc="1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1000" b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M14_FWP</a:t>
              </a: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de-DE" altLang="de-DE" sz="800" dirty="0">
                <a:solidFill>
                  <a:srgbClr val="000000"/>
                </a:solidFill>
                <a:latin typeface="Calibri" panose="020F0502020204030204" pitchFamily="34" charset="0"/>
              </a:endParaRP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800" b="1" dirty="0" err="1">
                  <a:solidFill>
                    <a:srgbClr val="2D4E6B"/>
                  </a:solidFill>
                  <a:latin typeface="Calibri" panose="020F0502020204030204" pitchFamily="34" charset="0"/>
                </a:rPr>
                <a:t>WiSe+</a:t>
              </a:r>
              <a:r>
                <a:rPr lang="de-DE" altLang="de-DE" sz="800" b="1" dirty="0" err="1">
                  <a:solidFill>
                    <a:srgbClr val="B43013"/>
                  </a:solidFill>
                  <a:latin typeface="Calibri" panose="020F0502020204030204" pitchFamily="34" charset="0"/>
                </a:rPr>
                <a:t>SoSe</a:t>
              </a:r>
              <a:endParaRPr lang="de-DE" altLang="de-DE" sz="800" dirty="0">
                <a:latin typeface="Arial" panose="020B0604020202020204" pitchFamily="34" charset="0"/>
              </a:endParaRPr>
            </a:p>
          </p:txBody>
        </p:sp>
        <p:sp>
          <p:nvSpPr>
            <p:cNvPr id="86" name="Text Box 25">
              <a:extLst>
                <a:ext uri="{FF2B5EF4-FFF2-40B4-BE49-F238E27FC236}">
                  <a16:creationId xmlns:a16="http://schemas.microsoft.com/office/drawing/2014/main" id="{313CD6D4-0D6E-42C2-8436-B07590CF8C4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0335700" y="109384722"/>
              <a:ext cx="360000" cy="36000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18000" rIns="36576" bIns="18000" numCol="1" anchor="t" anchorCtr="0" compatLnSpc="1">
              <a:prstTxWarp prst="textNoShape">
                <a:avLst/>
              </a:prstTxWarp>
            </a:bodyPr>
            <a:lstStyle/>
            <a:p>
              <a:pPr algn="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sz="900" dirty="0">
                  <a:solidFill>
                    <a:srgbClr val="000000"/>
                  </a:solidFill>
                  <a:latin typeface="Calibri" panose="020F0502020204030204" pitchFamily="34" charset="0"/>
                </a:rPr>
                <a:t>2      3</a:t>
              </a:r>
              <a:endParaRPr lang="de-DE" altLang="de-DE" dirty="0">
                <a:latin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950474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914</Words>
  <Application>Microsoft Macintosh PowerPoint</Application>
  <PresentationFormat>Breitbild</PresentationFormat>
  <Paragraphs>173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9" baseType="lpstr">
      <vt:lpstr>Arial</vt:lpstr>
      <vt:lpstr>Arial Black</vt:lpstr>
      <vt:lpstr>Calibri</vt:lpstr>
      <vt:lpstr>Calibri Light</vt:lpstr>
      <vt:lpstr>Century Gothic</vt:lpstr>
      <vt:lpstr>Office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Stefan Limmer</dc:creator>
  <cp:lastModifiedBy>Microsoft Office User</cp:lastModifiedBy>
  <cp:revision>22</cp:revision>
  <dcterms:created xsi:type="dcterms:W3CDTF">2021-04-19T06:21:01Z</dcterms:created>
  <dcterms:modified xsi:type="dcterms:W3CDTF">2021-07-22T11:59:06Z</dcterms:modified>
</cp:coreProperties>
</file>